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9" r:id="rId1"/>
  </p:sldMasterIdLst>
  <p:notesMasterIdLst>
    <p:notesMasterId r:id="rId70"/>
  </p:notesMasterIdLst>
  <p:sldIdLst>
    <p:sldId id="294" r:id="rId2"/>
    <p:sldId id="256" r:id="rId3"/>
    <p:sldId id="295" r:id="rId4"/>
    <p:sldId id="307" r:id="rId5"/>
    <p:sldId id="296" r:id="rId6"/>
    <p:sldId id="305" r:id="rId7"/>
    <p:sldId id="297" r:id="rId8"/>
    <p:sldId id="314" r:id="rId9"/>
    <p:sldId id="298" r:id="rId10"/>
    <p:sldId id="299" r:id="rId11"/>
    <p:sldId id="306" r:id="rId12"/>
    <p:sldId id="308" r:id="rId13"/>
    <p:sldId id="309" r:id="rId14"/>
    <p:sldId id="311" r:id="rId15"/>
    <p:sldId id="310" r:id="rId16"/>
    <p:sldId id="312" r:id="rId17"/>
    <p:sldId id="313" r:id="rId18"/>
    <p:sldId id="316" r:id="rId19"/>
    <p:sldId id="303" r:id="rId20"/>
    <p:sldId id="300" r:id="rId21"/>
    <p:sldId id="318" r:id="rId22"/>
    <p:sldId id="315" r:id="rId23"/>
    <p:sldId id="324" r:id="rId24"/>
    <p:sldId id="319" r:id="rId25"/>
    <p:sldId id="320" r:id="rId26"/>
    <p:sldId id="321" r:id="rId27"/>
    <p:sldId id="336" r:id="rId28"/>
    <p:sldId id="322" r:id="rId29"/>
    <p:sldId id="325" r:id="rId30"/>
    <p:sldId id="331" r:id="rId31"/>
    <p:sldId id="328" r:id="rId32"/>
    <p:sldId id="330" r:id="rId33"/>
    <p:sldId id="332" r:id="rId34"/>
    <p:sldId id="329" r:id="rId35"/>
    <p:sldId id="334" r:id="rId36"/>
    <p:sldId id="337" r:id="rId37"/>
    <p:sldId id="338" r:id="rId38"/>
    <p:sldId id="346" r:id="rId39"/>
    <p:sldId id="339" r:id="rId40"/>
    <p:sldId id="347" r:id="rId41"/>
    <p:sldId id="348" r:id="rId42"/>
    <p:sldId id="341" r:id="rId43"/>
    <p:sldId id="342" r:id="rId44"/>
    <p:sldId id="343" r:id="rId45"/>
    <p:sldId id="344" r:id="rId46"/>
    <p:sldId id="378" r:id="rId47"/>
    <p:sldId id="349" r:id="rId48"/>
    <p:sldId id="350" r:id="rId49"/>
    <p:sldId id="351" r:id="rId50"/>
    <p:sldId id="352" r:id="rId51"/>
    <p:sldId id="365" r:id="rId52"/>
    <p:sldId id="354" r:id="rId53"/>
    <p:sldId id="355" r:id="rId54"/>
    <p:sldId id="356" r:id="rId55"/>
    <p:sldId id="366" r:id="rId56"/>
    <p:sldId id="302" r:id="rId57"/>
    <p:sldId id="358" r:id="rId58"/>
    <p:sldId id="359" r:id="rId59"/>
    <p:sldId id="367" r:id="rId60"/>
    <p:sldId id="373" r:id="rId61"/>
    <p:sldId id="370" r:id="rId62"/>
    <p:sldId id="375" r:id="rId63"/>
    <p:sldId id="376" r:id="rId64"/>
    <p:sldId id="371" r:id="rId65"/>
    <p:sldId id="377" r:id="rId66"/>
    <p:sldId id="361" r:id="rId67"/>
    <p:sldId id="368" r:id="rId68"/>
    <p:sldId id="379" r:id="rId6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phen" initials="S" lastIdx="1" clrIdx="0">
    <p:extLst>
      <p:ext uri="{19B8F6BF-5375-455C-9EA6-DF929625EA0E}">
        <p15:presenceInfo xmlns:p15="http://schemas.microsoft.com/office/powerpoint/2012/main" userId="056594808e31462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92" autoAdjust="0"/>
    <p:restoredTop sz="94712" autoAdjust="0"/>
  </p:normalViewPr>
  <p:slideViewPr>
    <p:cSldViewPr snapToGrid="0">
      <p:cViewPr varScale="1">
        <p:scale>
          <a:sx n="101" d="100"/>
          <a:sy n="101" d="100"/>
        </p:scale>
        <p:origin x="132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8366"/>
    </p:cViewPr>
  </p:sorterViewPr>
  <p:notesViewPr>
    <p:cSldViewPr snapToGrid="0">
      <p:cViewPr varScale="1">
        <p:scale>
          <a:sx n="85" d="100"/>
          <a:sy n="85" d="100"/>
        </p:scale>
        <p:origin x="316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1-10T23:13:17.686" idx="1">
    <p:pos x="3582" y="2538"/>
    <p:text/>
    <p:extLst>
      <p:ext uri="{C676402C-5697-4E1C-873F-D02D1690AC5C}">
        <p15:threadingInfo xmlns:p15="http://schemas.microsoft.com/office/powerpoint/2012/main" timeZoneBias="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17AB96-EA4E-45D9-BE0D-31444D58337D}" type="datetimeFigureOut">
              <a:rPr lang="en-GB" smtClean="0"/>
              <a:t>29/01/2024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r>
              <a:rPr lang="en-GB" dirty="0" smtClean="0"/>
              <a:t>33</a:t>
            </a:r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67C8F7-FF71-4F25-A9C3-008D9FDA093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1379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7C8F7-FF71-4F25-A9C3-008D9FDA093E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3964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58B95-4CF9-43A6-9066-8C025B146548}" type="datetimeFigureOut">
              <a:rPr lang="en-GB" smtClean="0"/>
              <a:t>29/01/2024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3E05A49-B8B3-424D-8B37-637C0C26C03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805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58B95-4CF9-43A6-9066-8C025B146548}" type="datetimeFigureOut">
              <a:rPr lang="en-GB" smtClean="0"/>
              <a:t>29/01/2024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05A49-B8B3-424D-8B37-637C0C26C03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2054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American History and Politics</a:t>
            </a:r>
            <a:br>
              <a:rPr lang="en-US" dirty="0" smtClean="0"/>
            </a:br>
            <a:r>
              <a:rPr lang="en-US" dirty="0" smtClean="0"/>
              <a:t>Session 1: Pre Columbian America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The First Americans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Native American cultures 1493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The W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58B95-4CF9-43A6-9066-8C025B146548}" type="datetimeFigureOut">
              <a:rPr lang="en-GB" smtClean="0"/>
              <a:t>29/01/2024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3E05A49-B8B3-424D-8B37-637C0C26C03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5335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2792" y="256465"/>
            <a:ext cx="8911687" cy="629655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>American History Module 2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7247678"/>
              </p:ext>
            </p:extLst>
          </p:nvPr>
        </p:nvGraphicFramePr>
        <p:xfrm>
          <a:off x="215958" y="1230195"/>
          <a:ext cx="11344446" cy="56278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4154">
                  <a:extLst>
                    <a:ext uri="{9D8B030D-6E8A-4147-A177-3AD203B41FA5}">
                      <a16:colId xmlns:a16="http://schemas.microsoft.com/office/drawing/2014/main" val="4093556288"/>
                    </a:ext>
                  </a:extLst>
                </a:gridCol>
                <a:gridCol w="6052283">
                  <a:extLst>
                    <a:ext uri="{9D8B030D-6E8A-4147-A177-3AD203B41FA5}">
                      <a16:colId xmlns:a16="http://schemas.microsoft.com/office/drawing/2014/main" val="1218002973"/>
                    </a:ext>
                  </a:extLst>
                </a:gridCol>
                <a:gridCol w="2022907">
                  <a:extLst>
                    <a:ext uri="{9D8B030D-6E8A-4147-A177-3AD203B41FA5}">
                      <a16:colId xmlns:a16="http://schemas.microsoft.com/office/drawing/2014/main" val="3355094114"/>
                    </a:ext>
                  </a:extLst>
                </a:gridCol>
                <a:gridCol w="2415102">
                  <a:extLst>
                    <a:ext uri="{9D8B030D-6E8A-4147-A177-3AD203B41FA5}">
                      <a16:colId xmlns:a16="http://schemas.microsoft.com/office/drawing/2014/main" val="3864966894"/>
                    </a:ext>
                  </a:extLst>
                </a:gridCol>
              </a:tblGrid>
              <a:tr h="741305">
                <a:tc>
                  <a:txBody>
                    <a:bodyPr/>
                    <a:lstStyle/>
                    <a:p>
                      <a:r>
                        <a:rPr lang="en-GB" dirty="0" smtClean="0"/>
                        <a:t>Talk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Title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Time Period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Date of Talk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1440900"/>
                  </a:ext>
                </a:extLst>
              </a:tr>
              <a:tr h="618758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</a:t>
                      </a:r>
                      <a:r>
                        <a:rPr lang="en-GB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early Republic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1792-1800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October</a:t>
                      </a:r>
                      <a:r>
                        <a:rPr lang="en-GB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30th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7754052"/>
                  </a:ext>
                </a:extLst>
              </a:tr>
              <a:tr h="618758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Jefferson’s America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1800-1808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November 6th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5655905"/>
                  </a:ext>
                </a:extLst>
              </a:tr>
              <a:tr h="643328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War of</a:t>
                      </a:r>
                      <a:r>
                        <a:rPr lang="en-GB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1812 and its impact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1808-1815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November</a:t>
                      </a:r>
                      <a:r>
                        <a:rPr lang="en-GB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20th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2191017"/>
                  </a:ext>
                </a:extLst>
              </a:tr>
              <a:tr h="618758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GB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 Era of Good Feelings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1816-1828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December 4th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6748484"/>
                  </a:ext>
                </a:extLst>
              </a:tr>
              <a:tr h="618758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Jacksonian ‘democracy’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1828-1836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January</a:t>
                      </a:r>
                      <a:r>
                        <a:rPr lang="en-GB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15h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1141789"/>
                  </a:ext>
                </a:extLst>
              </a:tr>
              <a:tr h="828101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New Spain, Mexico and the Texas Republic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1819-1846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January 29th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7807227"/>
                  </a:ext>
                </a:extLst>
              </a:tr>
              <a:tr h="479983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Manifest</a:t>
                      </a:r>
                      <a:r>
                        <a:rPr lang="en-GB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Destiny and t</a:t>
                      </a:r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 </a:t>
                      </a:r>
                      <a:r>
                        <a:rPr lang="en-GB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Mexican War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1836 -1846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February</a:t>
                      </a:r>
                      <a:r>
                        <a:rPr lang="en-GB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5th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0348651"/>
                  </a:ext>
                </a:extLst>
              </a:tr>
              <a:tr h="460056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California</a:t>
                      </a:r>
                      <a:r>
                        <a:rPr lang="en-GB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 the Gold Rush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1700-1850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February 19th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5485562"/>
                  </a:ext>
                </a:extLst>
              </a:tr>
            </a:tbl>
          </a:graphicData>
        </a:graphic>
      </p:graphicFrame>
      <p:pic>
        <p:nvPicPr>
          <p:cNvPr id="1026" name="Picture 2" descr="Powerpoint Check Mark Symbol - ClipArt B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0310" y="1960775"/>
            <a:ext cx="614280" cy="67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9558" y="2461594"/>
            <a:ext cx="615749" cy="6767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1129" y="3072340"/>
            <a:ext cx="615749" cy="6767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3703" y="3674298"/>
            <a:ext cx="615749" cy="6767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7386" y="4323028"/>
            <a:ext cx="615749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31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7530" y="111155"/>
            <a:ext cx="8911687" cy="836700"/>
          </a:xfrm>
        </p:spPr>
        <p:txBody>
          <a:bodyPr/>
          <a:lstStyle/>
          <a:p>
            <a:r>
              <a:rPr lang="en-GB" dirty="0" smtClean="0"/>
              <a:t>Coexistence of the unequal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7094296" y="1115850"/>
            <a:ext cx="47035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Inter racial relations accepted as 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normal…unlike US 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20890" y="4872990"/>
            <a:ext cx="49263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Enforced by tradition and a strong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state….multiple cultures coexisting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but limited mixing ..not one society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…as in British Colonies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" y="1188719"/>
            <a:ext cx="6476999" cy="566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068442" y="2975946"/>
            <a:ext cx="43973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Upward movement possible by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Purchase/ behaviour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519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8168" y="160321"/>
            <a:ext cx="8911687" cy="708359"/>
          </a:xfrm>
        </p:spPr>
        <p:txBody>
          <a:bodyPr/>
          <a:lstStyle/>
          <a:p>
            <a:pPr algn="ctr"/>
            <a:r>
              <a:rPr lang="en-GB" dirty="0" smtClean="0"/>
              <a:t>New Spain Governance Structure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3185572" y="976183"/>
            <a:ext cx="1989437" cy="11491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King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130377" y="2540139"/>
            <a:ext cx="2026509" cy="1147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Viceroy </a:t>
            </a:r>
          </a:p>
        </p:txBody>
      </p:sp>
      <p:sp>
        <p:nvSpPr>
          <p:cNvPr id="10" name="Rectangle 9"/>
          <p:cNvSpPr/>
          <p:nvPr/>
        </p:nvSpPr>
        <p:spPr>
          <a:xfrm>
            <a:off x="3185572" y="4434840"/>
            <a:ext cx="1477868" cy="10515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Provinces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7117492" y="942409"/>
            <a:ext cx="45715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Top Down hierarchical structure 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Appointed officials  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177069" y="5924243"/>
            <a:ext cx="1338649" cy="9337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Towns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1343239" y="5923005"/>
            <a:ext cx="1445740" cy="934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Praesidios</a:t>
            </a:r>
          </a:p>
          <a:p>
            <a:pPr algn="ctr"/>
            <a:r>
              <a:rPr lang="en-GB" dirty="0" smtClean="0"/>
              <a:t>(forts) 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7038494" y="3243943"/>
            <a:ext cx="48942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Catholic church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empowered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denounce rulers with impunity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27793" y="4227467"/>
            <a:ext cx="50642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Principales and wealthy Creoles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Vote for town government but no 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Legislative resolving issues without resort to violence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01840" y="2286000"/>
            <a:ext cx="67409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All appointees rotated (3-5 years) and subject to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30 day ‘review’ at end of office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08371" y="5896375"/>
            <a:ext cx="5083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Military control remote areas (Texas, California)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075332" y="4419600"/>
            <a:ext cx="1477868" cy="10515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Provinces</a:t>
            </a:r>
            <a:endParaRPr lang="en-GB" dirty="0"/>
          </a:p>
        </p:txBody>
      </p:sp>
      <p:cxnSp>
        <p:nvCxnSpPr>
          <p:cNvPr id="20" name="Straight Connector 19"/>
          <p:cNvCxnSpPr>
            <a:stCxn id="4" idx="2"/>
          </p:cNvCxnSpPr>
          <p:nvPr/>
        </p:nvCxnSpPr>
        <p:spPr>
          <a:xfrm flipH="1">
            <a:off x="4175760" y="2125362"/>
            <a:ext cx="4531" cy="526398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195532" y="3679842"/>
            <a:ext cx="10708" cy="465438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4175760" y="4114800"/>
            <a:ext cx="2240280" cy="1524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943600" y="5693229"/>
            <a:ext cx="10886" cy="185057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3977640" y="5669280"/>
            <a:ext cx="1950720" cy="3048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3962400" y="5394959"/>
            <a:ext cx="7826" cy="265612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6431280" y="4125685"/>
            <a:ext cx="0" cy="33528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4343400" y="4145280"/>
            <a:ext cx="0" cy="33528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Down Arrow 44"/>
          <p:cNvSpPr/>
          <p:nvPr/>
        </p:nvSpPr>
        <p:spPr>
          <a:xfrm>
            <a:off x="5577840" y="1600200"/>
            <a:ext cx="472440" cy="1996440"/>
          </a:xfrm>
          <a:prstGeom prst="downArrow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24" name="Straight Connector 23"/>
          <p:cNvCxnSpPr/>
          <p:nvPr/>
        </p:nvCxnSpPr>
        <p:spPr>
          <a:xfrm>
            <a:off x="2024743" y="5693229"/>
            <a:ext cx="2020389" cy="8708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2022566" y="5736771"/>
            <a:ext cx="13062" cy="218891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952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0" grpId="0" animBg="1"/>
      <p:bldP spid="14" grpId="0"/>
      <p:bldP spid="15" grpId="0" animBg="1"/>
      <p:bldP spid="16" grpId="0" animBg="1"/>
      <p:bldP spid="5" grpId="0"/>
      <p:bldP spid="7" grpId="0"/>
      <p:bldP spid="8" grpId="0"/>
      <p:bldP spid="11" grpId="0"/>
      <p:bldP spid="19" grpId="0" animBg="1"/>
      <p:bldP spid="4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8082" y="2971893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Spanish Texas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867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4468" y="0"/>
            <a:ext cx="8911687" cy="1280890"/>
          </a:xfrm>
        </p:spPr>
        <p:txBody>
          <a:bodyPr/>
          <a:lstStyle/>
          <a:p>
            <a:r>
              <a:rPr lang="en-GB" dirty="0" smtClean="0"/>
              <a:t>Texas: Hot,flat,and very big </a:t>
            </a:r>
            <a:endParaRPr lang="en-GB" dirty="0"/>
          </a:p>
        </p:txBody>
      </p:sp>
      <p:pic>
        <p:nvPicPr>
          <p:cNvPr id="6146" name="Picture 2" descr="Texas: natural regions - Students | Britannica Kids | Homework Hel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57" y="818782"/>
            <a:ext cx="12104914" cy="6450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862457" y="2799865"/>
            <a:ext cx="24275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chemeClr val="accent1"/>
                </a:solidFill>
              </a:rPr>
              <a:t>Thick Pine forests, wet</a:t>
            </a:r>
            <a:endParaRPr lang="en-GB" sz="3200" b="1" dirty="0">
              <a:solidFill>
                <a:schemeClr val="accent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35530" y="5359005"/>
            <a:ext cx="31889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chemeClr val="accent1"/>
                </a:solidFill>
              </a:rPr>
              <a:t>Forest, swam</a:t>
            </a:r>
            <a:r>
              <a:rPr lang="en-GB" sz="3200" b="1" u="sng" dirty="0" smtClean="0">
                <a:solidFill>
                  <a:schemeClr val="accent1"/>
                </a:solidFill>
              </a:rPr>
              <a:t>p</a:t>
            </a:r>
          </a:p>
          <a:p>
            <a:r>
              <a:rPr lang="en-GB" sz="3200" b="1" u="sng" dirty="0" smtClean="0">
                <a:solidFill>
                  <a:schemeClr val="accent1"/>
                </a:solidFill>
              </a:rPr>
              <a:t>Humid, bugs</a:t>
            </a:r>
            <a:endParaRPr lang="en-GB" sz="3200" b="1" u="sng" dirty="0">
              <a:solidFill>
                <a:schemeClr val="accent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65542" y="2896483"/>
            <a:ext cx="307648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chemeClr val="accent1"/>
                </a:solidFill>
              </a:rPr>
              <a:t>Flat, dry,hot</a:t>
            </a:r>
          </a:p>
          <a:p>
            <a:r>
              <a:rPr lang="en-GB" sz="3200" b="1" dirty="0">
                <a:solidFill>
                  <a:schemeClr val="accent1"/>
                </a:solidFill>
              </a:rPr>
              <a:t>Mesquite trees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85287" y="1388076"/>
            <a:ext cx="229742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smtClean="0">
                <a:solidFill>
                  <a:schemeClr val="accent1"/>
                </a:solidFill>
              </a:rPr>
              <a:t>Flat, not so</a:t>
            </a:r>
          </a:p>
          <a:p>
            <a:r>
              <a:rPr lang="en-GB" sz="3200" b="1" dirty="0" smtClean="0">
                <a:solidFill>
                  <a:schemeClr val="accent1"/>
                </a:solidFill>
              </a:rPr>
              <a:t>Hot, dry</a:t>
            </a:r>
          </a:p>
          <a:p>
            <a:r>
              <a:rPr lang="en-GB" sz="3200" b="1" dirty="0" smtClean="0">
                <a:solidFill>
                  <a:schemeClr val="accent1"/>
                </a:solidFill>
              </a:rPr>
              <a:t>(Buffalo</a:t>
            </a:r>
            <a:r>
              <a:rPr lang="en-GB" dirty="0" smtClean="0"/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23070" y="4250725"/>
            <a:ext cx="273985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smtClean="0">
                <a:solidFill>
                  <a:schemeClr val="accent1"/>
                </a:solidFill>
              </a:rPr>
              <a:t>Mountainous</a:t>
            </a:r>
            <a:endParaRPr lang="en-GB" sz="3200" b="1" dirty="0">
              <a:solidFill>
                <a:schemeClr val="accent1"/>
              </a:solidFill>
            </a:endParaRPr>
          </a:p>
          <a:p>
            <a:r>
              <a:rPr lang="en-GB" sz="3200" b="1" dirty="0" smtClean="0">
                <a:solidFill>
                  <a:schemeClr val="accent1"/>
                </a:solidFill>
              </a:rPr>
              <a:t>High desert</a:t>
            </a:r>
            <a:endParaRPr lang="en-GB" sz="3200" b="1" dirty="0">
              <a:solidFill>
                <a:schemeClr val="accent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80870" y="4396944"/>
            <a:ext cx="29033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smtClean="0">
                <a:solidFill>
                  <a:schemeClr val="accent1"/>
                </a:solidFill>
              </a:rPr>
              <a:t>Hills oak trees</a:t>
            </a:r>
            <a:endParaRPr lang="en-GB" sz="32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86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5" grpId="0"/>
      <p:bldP spid="8" grpId="0"/>
      <p:bldP spid="7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8650" y="26216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South/ East  Texas Pine forest</a:t>
            </a:r>
            <a:endParaRPr lang="en-GB" dirty="0"/>
          </a:p>
        </p:txBody>
      </p:sp>
      <p:pic>
        <p:nvPicPr>
          <p:cNvPr id="10242" name="Picture 2" descr="Sam Houston National Forest, San Jacinto County, Texas (October 2017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59" y="1428751"/>
            <a:ext cx="11685115" cy="542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897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5775" y="130282"/>
            <a:ext cx="8911687" cy="920484"/>
          </a:xfrm>
        </p:spPr>
        <p:txBody>
          <a:bodyPr/>
          <a:lstStyle/>
          <a:p>
            <a:pPr algn="ctr"/>
            <a:r>
              <a:rPr lang="en-GB" dirty="0" smtClean="0"/>
              <a:t>Great Plains</a:t>
            </a:r>
            <a:endParaRPr lang="en-GB" dirty="0"/>
          </a:p>
        </p:txBody>
      </p:sp>
      <p:pic>
        <p:nvPicPr>
          <p:cNvPr id="9218" name="Picture 2" descr="https://upload.wikimedia.org/wikipedia/commons/thumb/4/4f/Great_plains_storm_-_Great_Sand_Dunes_National_Park.jpg/480px-Great_plains_storm_-_Great_Sand_Dunes_National_Par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1" y="876301"/>
            <a:ext cx="11991974" cy="598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579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9000" y="35741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West Texas Desert</a:t>
            </a:r>
            <a:endParaRPr lang="en-GB" dirty="0"/>
          </a:p>
        </p:txBody>
      </p:sp>
      <p:pic>
        <p:nvPicPr>
          <p:cNvPr id="11266" name="Picture 2" descr="Desert Landscape at Dusk at Big Bend National Park, Texas image - Free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60" y="1396315"/>
            <a:ext cx="11885140" cy="564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591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9075" y="10976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Hill country</a:t>
            </a:r>
            <a:endParaRPr lang="en-GB" dirty="0"/>
          </a:p>
        </p:txBody>
      </p:sp>
      <p:pic>
        <p:nvPicPr>
          <p:cNvPr id="12290" name="Picture 2" descr="Hill Country State Natural Area in Bandera Coun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46" y="857250"/>
            <a:ext cx="12192000" cy="621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805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0052" y="0"/>
            <a:ext cx="8911687" cy="1280890"/>
          </a:xfrm>
        </p:spPr>
        <p:txBody>
          <a:bodyPr/>
          <a:lstStyle/>
          <a:p>
            <a:r>
              <a:rPr lang="en-GB" dirty="0" smtClean="0"/>
              <a:t>Indigenous people of Texas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3594" y="798491"/>
            <a:ext cx="10908406" cy="5221310"/>
          </a:xfrm>
        </p:spPr>
        <p:txBody>
          <a:bodyPr>
            <a:normAutofit fontScale="85000" lnSpcReduction="20000"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Coddas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Descendants of “Mississippi Mound culture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Sedentary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farmers East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Texas,  villages of 1-2,000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Welcome missions…..Hispaniolised ,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Cohaliticans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Migrate annually from coast 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inland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plains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Bands of up to 100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Attend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Missions, become as Spanish</a:t>
            </a:r>
          </a:p>
          <a:p>
            <a:pPr lvl="1"/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Apaches</a:t>
            </a:r>
          </a:p>
          <a:p>
            <a:pPr lvl="1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Inhabit lower plains, hunt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buffalo, plant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crops, temporary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housing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Multiple small groups of up to 20, each distinct, constant warfare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Become raiders and prey on sedentary Indians….and Spanish settlers.</a:t>
            </a:r>
          </a:p>
          <a:p>
            <a:pPr marL="457200" lvl="1" indent="0">
              <a:buNone/>
            </a:pPr>
            <a:endParaRPr lang="en-GB" dirty="0" smtClean="0"/>
          </a:p>
          <a:p>
            <a:pPr lvl="1"/>
            <a:endParaRPr lang="en-GB" dirty="0" smtClean="0"/>
          </a:p>
          <a:p>
            <a:pPr lvl="1"/>
            <a:endParaRPr lang="en-GB" dirty="0"/>
          </a:p>
          <a:p>
            <a:pPr lvl="1"/>
            <a:endParaRPr lang="en-GB" dirty="0" smtClean="0"/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590675" y="5941151"/>
            <a:ext cx="97032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Many other small tribes/bands. No government or common languages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64154" y="6396335"/>
            <a:ext cx="945002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Indigenous population dominated by newcomers…..the Comanche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444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6699" y="-85725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Comanche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25" y="495300"/>
            <a:ext cx="6864439" cy="6362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62801" y="1644762"/>
            <a:ext cx="51707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Abandon agriculture become people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Of horse. Hunting and raiding culture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….population increase to 30,000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43896" y="3011145"/>
            <a:ext cx="5288627" cy="22211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Invade Texas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1750’s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3429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exterminate several indigenous tribes </a:t>
            </a:r>
          </a:p>
          <a:p>
            <a:pPr indent="-3429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drive Apache </a:t>
            </a:r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South</a:t>
            </a:r>
          </a:p>
          <a:p>
            <a:pPr indent="-3429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Every surviving tribe their enemy</a:t>
            </a: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3429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force Spanish to seek peac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58913" y="5781846"/>
            <a:ext cx="49732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Central Texas becomes Comanche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Empire…..Comancheria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7271658" y="610618"/>
            <a:ext cx="5170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Minor semi nomadic tribe of Great Plains till arrival of horse late 1600’s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324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9765" y="941384"/>
            <a:ext cx="10151165" cy="1150212"/>
          </a:xfrm>
        </p:spPr>
        <p:txBody>
          <a:bodyPr/>
          <a:lstStyle/>
          <a:p>
            <a:pPr algn="ctr"/>
            <a:r>
              <a:rPr lang="en-GB" dirty="0" smtClean="0"/>
              <a:t>American History </a:t>
            </a:r>
            <a:endParaRPr lang="en-GB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2097439" y="3351841"/>
            <a:ext cx="8915399" cy="1126283"/>
          </a:xfrm>
        </p:spPr>
        <p:txBody>
          <a:bodyPr>
            <a:normAutofit/>
          </a:bodyPr>
          <a:lstStyle/>
          <a:p>
            <a:pPr algn="ctr"/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Talk 13: New Spain, Mexico, the rise of Texas (1800-1846)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151909" y="44306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089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12192000" cy="759847"/>
          </a:xfrm>
        </p:spPr>
        <p:txBody>
          <a:bodyPr>
            <a:normAutofit/>
          </a:bodyPr>
          <a:lstStyle/>
          <a:p>
            <a:pPr algn="ctr"/>
            <a:r>
              <a:rPr lang="en-GB" dirty="0" smtClean="0"/>
              <a:t>Spanish Tejas1800 : Considered a failed Colony</a:t>
            </a:r>
            <a:endParaRPr lang="en-GB" dirty="0"/>
          </a:p>
        </p:txBody>
      </p:sp>
      <p:pic>
        <p:nvPicPr>
          <p:cNvPr id="7170" name="Picture 2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862915"/>
            <a:ext cx="7834183" cy="591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5029200" y="4769708"/>
            <a:ext cx="432487" cy="4201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Oval 5"/>
          <p:cNvSpPr/>
          <p:nvPr/>
        </p:nvSpPr>
        <p:spPr>
          <a:xfrm>
            <a:off x="6474710" y="4713089"/>
            <a:ext cx="432487" cy="3665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Oval 6"/>
          <p:cNvSpPr/>
          <p:nvPr/>
        </p:nvSpPr>
        <p:spPr>
          <a:xfrm>
            <a:off x="1132703" y="1713471"/>
            <a:ext cx="432487" cy="4201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2155372" y="2815252"/>
            <a:ext cx="31247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C00000"/>
                </a:solidFill>
              </a:defRPr>
            </a:lvl1pPr>
          </a:lstStyle>
          <a:p>
            <a:pPr algn="ctr"/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Comancheria</a:t>
            </a:r>
          </a:p>
          <a:p>
            <a:pPr algn="ctr"/>
            <a:r>
              <a:rPr lang="en-GB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30,000</a:t>
            </a:r>
            <a:endParaRPr lang="en-GB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76916" y="4707085"/>
            <a:ext cx="40239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“Tejas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considered useful only as buffer” to protect silver from Comanche, French &amp; USA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6384789" y="4445647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1,000</a:t>
            </a:r>
            <a:endParaRPr lang="en-GB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399901" y="4378411"/>
            <a:ext cx="11121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San Antonio2,000</a:t>
            </a:r>
            <a:endParaRPr lang="en-GB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161284" y="5503170"/>
            <a:ext cx="840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1,000</a:t>
            </a:r>
            <a:endParaRPr lang="en-GB" b="1" dirty="0"/>
          </a:p>
        </p:txBody>
      </p:sp>
      <p:sp>
        <p:nvSpPr>
          <p:cNvPr id="9" name="TextBox 8"/>
          <p:cNvSpPr txBox="1"/>
          <p:nvPr/>
        </p:nvSpPr>
        <p:spPr>
          <a:xfrm>
            <a:off x="8027489" y="6313332"/>
            <a:ext cx="4435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Cattle only ‘industry’ 1800s 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43652" y="1240200"/>
            <a:ext cx="11544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Santé Fe</a:t>
            </a:r>
          </a:p>
          <a:p>
            <a:r>
              <a:rPr lang="en-GB" b="1" dirty="0" smtClean="0"/>
              <a:t>(3,000)</a:t>
            </a:r>
            <a:endParaRPr lang="en-GB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030280" y="5197956"/>
            <a:ext cx="1112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Laredo</a:t>
            </a:r>
            <a:endParaRPr lang="en-GB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252961" y="4212063"/>
            <a:ext cx="1165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La Bahia</a:t>
            </a:r>
            <a:endParaRPr lang="en-GB" b="1" dirty="0"/>
          </a:p>
        </p:txBody>
      </p:sp>
      <p:sp>
        <p:nvSpPr>
          <p:cNvPr id="18" name="Oval 17"/>
          <p:cNvSpPr/>
          <p:nvPr/>
        </p:nvSpPr>
        <p:spPr>
          <a:xfrm>
            <a:off x="4257398" y="5831404"/>
            <a:ext cx="432487" cy="3665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Oval 18"/>
          <p:cNvSpPr/>
          <p:nvPr/>
        </p:nvSpPr>
        <p:spPr>
          <a:xfrm>
            <a:off x="6585397" y="3119066"/>
            <a:ext cx="432487" cy="4201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6156101" y="2525333"/>
            <a:ext cx="16594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 smtClean="0"/>
              <a:t>Nacadoches</a:t>
            </a:r>
          </a:p>
          <a:p>
            <a:pPr algn="ctr"/>
            <a:r>
              <a:rPr lang="en-GB" b="1" dirty="0" smtClean="0"/>
              <a:t>600 Tejanos</a:t>
            </a:r>
          </a:p>
          <a:p>
            <a:pPr algn="ctr"/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7774849" y="750297"/>
            <a:ext cx="42290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Attempts to settle between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1600-1700 abandoned due to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Comanche &amp; remoteness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852207" y="2207349"/>
            <a:ext cx="41220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Scattered Praesidios,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Missions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and villages annual tribute paid to Comanche.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48450" y="3524250"/>
            <a:ext cx="1390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Coddas</a:t>
            </a:r>
          </a:p>
          <a:p>
            <a:r>
              <a:rPr lang="en-GB" dirty="0" smtClean="0">
                <a:solidFill>
                  <a:srgbClr val="C00000"/>
                </a:solidFill>
              </a:rPr>
              <a:t>Indians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 rot="18895881">
            <a:off x="5029200" y="5172074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C00000"/>
                </a:solidFill>
              </a:rPr>
              <a:t>Cohalitican</a:t>
            </a:r>
          </a:p>
          <a:p>
            <a:pPr algn="ctr"/>
            <a:r>
              <a:rPr lang="en-GB" dirty="0">
                <a:solidFill>
                  <a:srgbClr val="C00000"/>
                </a:solidFill>
              </a:rPr>
              <a:t>Indians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61568" y="3688830"/>
            <a:ext cx="175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C00000"/>
                </a:solidFill>
              </a:defRPr>
            </a:lvl1pPr>
          </a:lstStyle>
          <a:p>
            <a:pPr algn="ctr"/>
            <a:endParaRPr lang="en-GB" dirty="0" smtClean="0"/>
          </a:p>
          <a:p>
            <a:pPr algn="ctr"/>
            <a:r>
              <a:rPr lang="en-GB" dirty="0" smtClean="0"/>
              <a:t>Apache</a:t>
            </a:r>
            <a:endParaRPr lang="en-GB" dirty="0"/>
          </a:p>
        </p:txBody>
      </p:sp>
      <p:sp>
        <p:nvSpPr>
          <p:cNvPr id="22" name="TextBox 21"/>
          <p:cNvSpPr txBox="1"/>
          <p:nvPr/>
        </p:nvSpPr>
        <p:spPr>
          <a:xfrm>
            <a:off x="7892143" y="3668486"/>
            <a:ext cx="45718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Trade banned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with French &amp; US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…all goods to from Mexico City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62375" y="600075"/>
            <a:ext cx="1247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800  miles</a:t>
            </a:r>
            <a:endParaRPr lang="en-GB" dirty="0"/>
          </a:p>
        </p:txBody>
      </p:sp>
      <p:sp>
        <p:nvSpPr>
          <p:cNvPr id="26" name="Right Arrow 25"/>
          <p:cNvSpPr/>
          <p:nvPr/>
        </p:nvSpPr>
        <p:spPr>
          <a:xfrm>
            <a:off x="4953000" y="733425"/>
            <a:ext cx="2657475" cy="17145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8" name="Right Arrow 27"/>
          <p:cNvSpPr/>
          <p:nvPr/>
        </p:nvSpPr>
        <p:spPr>
          <a:xfrm rot="10800000">
            <a:off x="819149" y="714375"/>
            <a:ext cx="2867025" cy="17145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9" name="Right Arrow 28"/>
          <p:cNvSpPr/>
          <p:nvPr/>
        </p:nvSpPr>
        <p:spPr>
          <a:xfrm rot="5400000">
            <a:off x="6636545" y="5560222"/>
            <a:ext cx="2428873" cy="16668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ight Arrow 29"/>
          <p:cNvSpPr/>
          <p:nvPr/>
        </p:nvSpPr>
        <p:spPr>
          <a:xfrm rot="16200000">
            <a:off x="6627021" y="1816895"/>
            <a:ext cx="2347912" cy="190498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 rot="5400000">
            <a:off x="7181850" y="3543300"/>
            <a:ext cx="1375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1,000 miles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8765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20" grpId="0"/>
      <p:bldP spid="21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5013" y="274320"/>
            <a:ext cx="8911687" cy="929640"/>
          </a:xfrm>
        </p:spPr>
        <p:txBody>
          <a:bodyPr/>
          <a:lstStyle/>
          <a:p>
            <a:pPr algn="ctr"/>
            <a:r>
              <a:rPr lang="en-GB" dirty="0" smtClean="0"/>
              <a:t>Missions</a:t>
            </a:r>
            <a:endParaRPr lang="en-GB" dirty="0"/>
          </a:p>
        </p:txBody>
      </p:sp>
      <p:pic>
        <p:nvPicPr>
          <p:cNvPr id="1026" name="Picture 2" descr="https://upload.wikimedia.org/wikipedia/commons/thumb/8/8a/Mission_San_Juan_Capistrano_Facade2.JPG/220px-Mission_San_Juan_Capistrano_Facad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31" y="1403797"/>
            <a:ext cx="7173532" cy="529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454319" y="216621"/>
            <a:ext cx="515076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Purpose to convert Coddas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&amp; Cohaliticans into Spanish subjects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offer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rotection from Comanche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Salvation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exchange for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labour…voluntary. But could not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leave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1743" y="4902132"/>
            <a:ext cx="45702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Coddas and Cohaliticans 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Considered ‘Hispanicised’ ….released to farm, cowboys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for cattle industry.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486939" y="2977244"/>
            <a:ext cx="441018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Secularised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1780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by Spanish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Enlightenment Reforms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Converted Into army barracks/ 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warehouses 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72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0045" y="28883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Praesidios</a:t>
            </a:r>
            <a:endParaRPr lang="en-GB" dirty="0"/>
          </a:p>
        </p:txBody>
      </p:sp>
      <p:pic>
        <p:nvPicPr>
          <p:cNvPr id="14338" name="Picture 2" descr="https://upload.wikimedia.org/wikipedia/commons/thumb/e/e0/Presidio_of_San_Diego_1820_map.jpg/250px-Presidio_of_San_Diego_1820_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19" y="1143000"/>
            <a:ext cx="7228703" cy="539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53855" y="1353140"/>
            <a:ext cx="35221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Forts built near Missions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50 – 100 soldiers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29569" y="2922983"/>
            <a:ext cx="38230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Centres of refuge, administration, prevent trade with USA 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02361" y="4855029"/>
            <a:ext cx="38827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Occasional skirmishes with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Comanche…when tribute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Late. Or ignored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616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5165" y="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Spanish soldiers in Texas</a:t>
            </a:r>
            <a:endParaRPr lang="en-GB" dirty="0"/>
          </a:p>
        </p:txBody>
      </p:sp>
      <p:pic>
        <p:nvPicPr>
          <p:cNvPr id="1026" name="Picture 2" descr="https://upload.wikimedia.org/wikipedia/commons/thumb/d/d8/Dragon_de_cuera.jpg/220px-Dragon_de_cue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07720"/>
            <a:ext cx="7254240" cy="591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772128" y="913312"/>
            <a:ext cx="4419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1,000 strong army policing 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800,000 square miles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72131" y="2366554"/>
            <a:ext cx="44739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Poorly paid, ill equipped (all 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Supplies sent from Mexico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City.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And frequently stolen</a:t>
            </a:r>
            <a:r>
              <a:rPr lang="en-GB" dirty="0" smtClean="0"/>
              <a:t>`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7683137" y="3949336"/>
            <a:ext cx="41387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Many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criminals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“sentenced”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 garrison Texas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54829" y="5305697"/>
            <a:ext cx="41729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Isolated, </a:t>
            </a:r>
            <a:r>
              <a:rPr lang="en-GB" dirty="0" smtClean="0"/>
              <a:t>poorly equipped,</a:t>
            </a:r>
          </a:p>
          <a:p>
            <a:r>
              <a:rPr lang="en-GB" dirty="0" smtClean="0"/>
              <a:t>intermarry </a:t>
            </a:r>
            <a:r>
              <a:rPr lang="en-GB" dirty="0"/>
              <a:t>with local </a:t>
            </a:r>
            <a:r>
              <a:rPr lang="en-GB" dirty="0" smtClean="0"/>
              <a:t>Indians, </a:t>
            </a:r>
          </a:p>
          <a:p>
            <a:r>
              <a:rPr lang="en-GB" dirty="0" smtClean="0"/>
              <a:t>survive </a:t>
            </a:r>
            <a:r>
              <a:rPr lang="en-GB" dirty="0"/>
              <a:t>by </a:t>
            </a:r>
            <a:r>
              <a:rPr lang="en-GB" dirty="0" smtClean="0"/>
              <a:t>smuggling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9638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7644" y="243840"/>
            <a:ext cx="8911687" cy="685800"/>
          </a:xfrm>
        </p:spPr>
        <p:txBody>
          <a:bodyPr>
            <a:normAutofit/>
          </a:bodyPr>
          <a:lstStyle/>
          <a:p>
            <a:pPr algn="ctr"/>
            <a:r>
              <a:rPr lang="en-GB" dirty="0" smtClean="0"/>
              <a:t>Spanish change policy 1800’s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1371" y="1142999"/>
            <a:ext cx="11434353" cy="4931229"/>
          </a:xfrm>
        </p:spPr>
        <p:txBody>
          <a:bodyPr>
            <a:normAutofit lnSpcReduction="10000"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Texas becomes valuable to Spain</a:t>
            </a:r>
          </a:p>
          <a:p>
            <a:pPr lvl="1"/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Cotton industry in US booming due to Cotton Gin.. East Texas perfect for cotton</a:t>
            </a:r>
          </a:p>
          <a:p>
            <a:pPr lvl="1"/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France (then allied with Spain) sells Louisiana to USA</a:t>
            </a:r>
          </a:p>
          <a:p>
            <a:pPr lvl="1"/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Spain consider Americans more aggressive as</a:t>
            </a:r>
          </a:p>
          <a:p>
            <a:pPr lvl="2"/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Settlers move west, c</a:t>
            </a:r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ross border to trade with Indians, steal horses and cattle</a:t>
            </a:r>
          </a:p>
          <a:p>
            <a:pPr lvl="1"/>
            <a:endParaRPr lang="en-GB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Viceroy in Mexico City decides Texas must be kept…attempts to increase population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Entice settlers from Mexico …no one  interested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Develops plan to Secure 10,000 Catholic settlers from Spain and Swiss</a:t>
            </a:r>
          </a:p>
          <a:p>
            <a:pPr marL="457200" lvl="1" indent="0">
              <a:buNone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………British sink Spanish fleet at Trafalgar 1805</a:t>
            </a:r>
            <a:endParaRPr lang="en-GB" dirty="0" smtClean="0"/>
          </a:p>
          <a:p>
            <a:pPr lvl="1"/>
            <a:endParaRPr lang="en-GB" dirty="0" smtClean="0"/>
          </a:p>
          <a:p>
            <a:pPr lvl="1"/>
            <a:endParaRPr lang="en-GB" dirty="0"/>
          </a:p>
          <a:p>
            <a:pPr lvl="1"/>
            <a:endParaRPr lang="en-GB" dirty="0" smtClean="0"/>
          </a:p>
          <a:p>
            <a:pPr lvl="1"/>
            <a:endParaRPr lang="en-GB" dirty="0"/>
          </a:p>
          <a:p>
            <a:pPr lvl="1"/>
            <a:endParaRPr lang="en-GB" dirty="0" smtClean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pPr lvl="1"/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373108" y="6068897"/>
            <a:ext cx="1153586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Napoleon invades Spain 1808 …government in chaos…creoles revolt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975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4131" y="2942307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Mexican War of Independence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888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3915" y="343803"/>
            <a:ext cx="8911687" cy="1280890"/>
          </a:xfrm>
        </p:spPr>
        <p:txBody>
          <a:bodyPr/>
          <a:lstStyle/>
          <a:p>
            <a:r>
              <a:rPr lang="en-GB" dirty="0" smtClean="0"/>
              <a:t>Trigger: collapse of Spanish authority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9073" y="1502229"/>
            <a:ext cx="10628849" cy="4963885"/>
          </a:xfrm>
        </p:spPr>
        <p:txBody>
          <a:bodyPr>
            <a:normAutofit fontScale="92500" lnSpcReduction="10000"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France invades Spain 1808</a:t>
            </a:r>
          </a:p>
          <a:p>
            <a:pPr lvl="1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Napoleon wants to destroy British ally Portugal</a:t>
            </a:r>
          </a:p>
          <a:p>
            <a:pPr lvl="1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Spanish agree to let French army cross Spain</a:t>
            </a:r>
          </a:p>
          <a:p>
            <a:pPr lvl="1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Napoleon decides to seize Spanish throne</a:t>
            </a:r>
          </a:p>
          <a:p>
            <a:pPr lvl="1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Spanish people revolt vs French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Power vacuum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Viceroy seen as agent of ‘godless French’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Peninsularies overthrow Viceroy and seize power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Creoles revolt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6756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thumb/a/ad/General%C3%ADsimo_Miguel_Hidalgo_y_Costilla.png/220px-General%C3%ADsimo_Miguel_Hidalgo_y_Costill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1123950"/>
            <a:ext cx="5753100" cy="564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290598" y="1440180"/>
            <a:ext cx="53870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Son of Basque mother, Spanish father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Born in Mexi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o…educated by Jesuits</a:t>
            </a:r>
          </a:p>
          <a:p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91275" y="4768215"/>
            <a:ext cx="486062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Enraged by condition of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Indians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nd power of Peninsularies…sees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Coup as opportunity to speak out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92288" y="319088"/>
            <a:ext cx="8912225" cy="1281112"/>
          </a:xfrm>
        </p:spPr>
        <p:txBody>
          <a:bodyPr/>
          <a:lstStyle/>
          <a:p>
            <a:pPr algn="ctr"/>
            <a:r>
              <a:rPr lang="en-GB" dirty="0" smtClean="0"/>
              <a:t>Miguel Hildalgo y Costilla  (1753-1811)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6281073" y="3173730"/>
            <a:ext cx="51010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Enlightenment inspired, large library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Prolific writer, admired by all classes</a:t>
            </a:r>
          </a:p>
          <a:p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808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837764" y="963930"/>
            <a:ext cx="514916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Hildalgo delivers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“Cry of Dolores” to </a:t>
            </a:r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protect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King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” and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unite Creoles, 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Metizos and Indians to create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good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government” And unity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55" y="1005840"/>
            <a:ext cx="6296025" cy="585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781451" y="3228796"/>
            <a:ext cx="52161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Followers grow...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Asks 600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followers 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to join him on march to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Mexico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City: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“Catholicism, King, Mexico”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54825" y="0"/>
            <a:ext cx="8911687" cy="1280890"/>
          </a:xfrm>
        </p:spPr>
        <p:txBody>
          <a:bodyPr/>
          <a:lstStyle/>
          <a:p>
            <a:r>
              <a:rPr lang="en-GB" dirty="0" smtClean="0"/>
              <a:t>“Cry of Dolores” ….starts revolution</a:t>
            </a:r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6848474" y="5143500"/>
            <a:ext cx="52101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No plan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new society will be </a:t>
            </a:r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reated… Indians see Hildalgo as 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‘saviour’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8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9125" y="273590"/>
            <a:ext cx="8911687" cy="732250"/>
          </a:xfrm>
        </p:spPr>
        <p:txBody>
          <a:bodyPr/>
          <a:lstStyle/>
          <a:p>
            <a:r>
              <a:rPr lang="en-GB" dirty="0" smtClean="0"/>
              <a:t>Hidalgo's army on the march</a:t>
            </a:r>
            <a:endParaRPr lang="en-GB" dirty="0"/>
          </a:p>
        </p:txBody>
      </p:sp>
      <p:pic>
        <p:nvPicPr>
          <p:cNvPr id="4098" name="Picture 2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80160"/>
            <a:ext cx="7284720" cy="5577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72375" y="929640"/>
            <a:ext cx="45053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Followers grow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to over 100,000 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No structure, chain of command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Small Royalist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army resists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nd massacred…Hildalgo pleas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or peace ignored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45783" y="3263537"/>
            <a:ext cx="53896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Indians attack landowners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Killing families….army rampages way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owards Mexico city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78633" y="5040086"/>
            <a:ext cx="48093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Creole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Officer (Bernado Guitterez sees chance to spread revolution in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Tejas …goes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US for aid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67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8500" y="119285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Overview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7505" y="1453515"/>
            <a:ext cx="10957560" cy="4770120"/>
          </a:xfrm>
        </p:spPr>
        <p:txBody>
          <a:bodyPr>
            <a:normAutofit lnSpcReduction="10000"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New Spain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Spanish Texas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Mexican Texas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Texas war of Independence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Texas Republic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507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0950" y="28121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Hidalgo Revolution (1810-1811)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9531" y="1304926"/>
            <a:ext cx="10427926" cy="4400550"/>
          </a:xfrm>
        </p:spPr>
        <p:txBody>
          <a:bodyPr>
            <a:norm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Attack on Mexico City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Hidalgo's ‘army’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surrounds Mexico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City….then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retreats</a:t>
            </a:r>
          </a:p>
          <a:p>
            <a:pPr lvl="1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Hidalgo see army out of control wants to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stop bloodshed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Spanish army recovers and goes on attack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Hidalgo's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army disintegrates…mass executions</a:t>
            </a:r>
          </a:p>
          <a:p>
            <a:pPr lvl="1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Hidalgo captured, put on trial, stripped of priesthood …and shot </a:t>
            </a:r>
          </a:p>
          <a:p>
            <a:pPr marL="0" indent="0">
              <a:buNone/>
            </a:pPr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More revolts break out across New Spain</a:t>
            </a:r>
          </a:p>
          <a:p>
            <a:pPr lvl="1"/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pPr lvl="1"/>
            <a:endParaRPr lang="en-GB" dirty="0"/>
          </a:p>
          <a:p>
            <a:pPr lvl="1"/>
            <a:endParaRPr lang="en-GB" dirty="0" smtClean="0"/>
          </a:p>
          <a:p>
            <a:pPr lvl="1"/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91042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965" y="-15240"/>
            <a:ext cx="10604915" cy="1280890"/>
          </a:xfrm>
        </p:spPr>
        <p:txBody>
          <a:bodyPr/>
          <a:lstStyle/>
          <a:p>
            <a:pPr algn="ctr"/>
            <a:r>
              <a:rPr lang="en-GB" dirty="0" smtClean="0"/>
              <a:t>Revolution spreads to Texas: First “invasion”</a:t>
            </a:r>
            <a:endParaRPr lang="en-GB" dirty="0"/>
          </a:p>
        </p:txBody>
      </p:sp>
      <p:pic>
        <p:nvPicPr>
          <p:cNvPr id="7170" name="Picture 2" descr="Finding Medina: The Battle of Medina Revisit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6" y="1872343"/>
            <a:ext cx="8180070" cy="4985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53232" y="600075"/>
            <a:ext cx="39517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Madison refuses direct help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Allows Gutierrez to recruit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American mercenaries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59971" y="1838870"/>
            <a:ext cx="432586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Joint army of 1,400 Americans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nd Tejanos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‘invade”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Texas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declare Independence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from Spain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74929" y="3424646"/>
            <a:ext cx="38170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Spanish General Redondo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tricks rebels Into attack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72475" y="4362451"/>
            <a:ext cx="38195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Battle of Medina, rebels  annihilated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02954" y="5342768"/>
            <a:ext cx="39985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Spanish Army execute 50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of Tejas population…..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47257" y="1338942"/>
            <a:ext cx="4169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Battle of Medina 1812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67057" y="6324600"/>
            <a:ext cx="302076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Revolt ends in Texas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305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3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8645" y="136430"/>
            <a:ext cx="8911687" cy="1280890"/>
          </a:xfrm>
        </p:spPr>
        <p:txBody>
          <a:bodyPr/>
          <a:lstStyle/>
          <a:p>
            <a:r>
              <a:rPr lang="en-GB" dirty="0" smtClean="0"/>
              <a:t>Mexican revolution 1811-1824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9498" y="1001486"/>
            <a:ext cx="9968548" cy="3875314"/>
          </a:xfrm>
        </p:spPr>
        <p:txBody>
          <a:bodyPr>
            <a:noAutofit/>
          </a:bodyPr>
          <a:lstStyle/>
          <a:p>
            <a:pPr lvl="1"/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Warlords emerge across Mexico</a:t>
            </a:r>
          </a:p>
          <a:p>
            <a:pPr lvl="1"/>
            <a:endParaRPr lang="en-GB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600,000 dead, mass executions, total destruction of infrastructure</a:t>
            </a:r>
          </a:p>
          <a:p>
            <a:pPr lvl="1"/>
            <a:endParaRPr lang="en-GB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Indian leader Vincente Ramon Guerrero secures control of southern Mexico resistance </a:t>
            </a:r>
          </a:p>
          <a:p>
            <a:pPr lvl="1"/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algn="ctr">
              <a:buNone/>
            </a:pPr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Spanish send sends its most trusted and brutal general, Augustin Irbide to destroy him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788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313" y="0"/>
            <a:ext cx="8911687" cy="1280890"/>
          </a:xfrm>
        </p:spPr>
        <p:txBody>
          <a:bodyPr/>
          <a:lstStyle/>
          <a:p>
            <a:r>
              <a:rPr lang="en-GB" dirty="0" smtClean="0"/>
              <a:t>Mexican Independence </a:t>
            </a:r>
            <a:endParaRPr lang="en-GB" dirty="0"/>
          </a:p>
        </p:txBody>
      </p:sp>
      <p:pic>
        <p:nvPicPr>
          <p:cNvPr id="9218" name="Picture 2" descr="https://upload.wikimedia.org/wikipedia/commons/thumb/b/ba/Agustin_I_of_Mexico.jpg/220px-Agustin_I_of_Mexic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94" y="1417320"/>
            <a:ext cx="4713606" cy="544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80160" y="910590"/>
            <a:ext cx="4140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Augustin Iterbide 1783 -1824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12105" y="744039"/>
            <a:ext cx="66179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Creole who rises up ranks of Royalist army (cousin of Hildalgo) spurns offer to join revolt, captures Hildalgo and his him shot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27345" y="2133600"/>
            <a:ext cx="6659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Crushes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rebellion Central Mexico, hangs 300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rebels to “celebrate good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Friday” has leader (another priest)…shot. Sent to finish Guerrerro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10200" y="3497580"/>
            <a:ext cx="6953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Changes loyalty allies with Guerrerro. Joint army captures Mexico City declares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ndependence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20445" y="4487363"/>
            <a:ext cx="6770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Spain gives up…Principales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leave country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72793" y="4910818"/>
            <a:ext cx="67192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Two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Revolutionary factions emerge: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Centralists…strong central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government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Federalists…like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USA, strong states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86279" y="6189507"/>
            <a:ext cx="71176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Iterbide supports Centralists…decides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to be King</a:t>
            </a:r>
          </a:p>
        </p:txBody>
      </p:sp>
    </p:spTree>
    <p:extLst>
      <p:ext uri="{BB962C8B-B14F-4D97-AF65-F5344CB8AC3E}">
        <p14:creationId xmlns:p14="http://schemas.microsoft.com/office/powerpoint/2010/main" val="8194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10" grpId="0"/>
      <p:bldP spid="3" grpId="0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965" y="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New Mexican Government (s)</a:t>
            </a:r>
            <a:endParaRPr lang="en-GB" dirty="0"/>
          </a:p>
        </p:txBody>
      </p:sp>
      <p:pic>
        <p:nvPicPr>
          <p:cNvPr id="10242" name="Picture 2" descr="https://upload.wikimedia.org/wikipedia/commons/thumb/a/aa/Portrait_of_Agust%C3%ADn_de_Iturbide%2C_Emperor_of_Mexico.jpg/800px-Portrait_of_Agust%C3%ADn_de_Iturbide%2C_Emperor_of_Mexic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1041"/>
            <a:ext cx="5120640" cy="615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412082" y="569595"/>
            <a:ext cx="396935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Iturbide has himself crown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Augustine 1st and wife 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Empress 1823 …Monarch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Catholicism, Social Equality</a:t>
            </a:r>
          </a:p>
        </p:txBody>
      </p:sp>
      <p:pic>
        <p:nvPicPr>
          <p:cNvPr id="10244" name="Picture 4" descr="https://upload.wikimedia.org/wikipedia/commons/thumb/d/d2/Portrait_of_Ana_Mar%C3%ADa_Iturbide%2C_Empress_of_Mexico.jpg/800px-Portrait_of_Ana_Mar%C3%ADa_Iturbide%2C_Empress_of_Mexic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360" y="695324"/>
            <a:ext cx="4815840" cy="6162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491255" y="2244090"/>
            <a:ext cx="37007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Federalist Revolt 1824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Iturbide exiled: law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written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To be shot if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returned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…goes to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Italy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546450" y="4297680"/>
            <a:ext cx="36455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Returns 1824 on learning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Spanish about to invade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…..and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is shot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47092" y="5871031"/>
            <a:ext cx="37449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Chaotic politics: 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75 governments/ 50 years</a:t>
            </a:r>
          </a:p>
        </p:txBody>
      </p:sp>
    </p:spTree>
    <p:extLst>
      <p:ext uri="{BB962C8B-B14F-4D97-AF65-F5344CB8AC3E}">
        <p14:creationId xmlns:p14="http://schemas.microsoft.com/office/powerpoint/2010/main" val="253806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9450" y="300536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 Mexican Texas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454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2993" y="188682"/>
            <a:ext cx="8911687" cy="714832"/>
          </a:xfrm>
        </p:spPr>
        <p:txBody>
          <a:bodyPr/>
          <a:lstStyle/>
          <a:p>
            <a:pPr algn="ctr"/>
            <a:r>
              <a:rPr lang="en-GB" dirty="0" smtClean="0"/>
              <a:t>Mexico and Tejas 1824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376" y="925286"/>
            <a:ext cx="11096624" cy="5127171"/>
          </a:xfrm>
        </p:spPr>
        <p:txBody>
          <a:bodyPr>
            <a:normAutofit/>
          </a:bodyPr>
          <a:lstStyle/>
          <a:p>
            <a:endParaRPr lang="en-GB" dirty="0" smtClean="0"/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Mexican government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bankrupt, unstable,  expecting Spanish to return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Aware of Tejas potential and need income….fast 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Area depopulated ..only 2,000 ‘Tejanos’ left (6,000 before war)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Threatened by rising population in American Louisiana (100,000 by 1820’s) and Comanche (Mexico now has no money to pay tribute)</a:t>
            </a:r>
          </a:p>
          <a:p>
            <a:pPr lvl="1"/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Need people in Texas…and fast ….Spain depopulated by wars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17447" y="5817054"/>
            <a:ext cx="7091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Enter Stephen Austin (‘father of Texas’) with a deal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94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Stephen Austin (1796-1836)</a:t>
            </a:r>
            <a:endParaRPr lang="en-GB" dirty="0"/>
          </a:p>
        </p:txBody>
      </p:sp>
      <p:pic>
        <p:nvPicPr>
          <p:cNvPr id="3074" name="Picture 2" descr="https://upload.wikimedia.org/wikipedia/commons/thumb/2/24/Stephen_f_austin.jpg/220px-Stephen_f_aust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1590676"/>
            <a:ext cx="5876925" cy="5267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33407" y="1470933"/>
            <a:ext cx="633218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Born Virginia to lead mining family, attends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College in Kentucky learns law…goes into 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Business…..bankrupted during panic of 1819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…moves to Arkansas to escape creditors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51936" y="3751490"/>
            <a:ext cx="69813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Father has proposed “Colonisation Contract” with 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Spanish but deal collapses with revolution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27989" y="5344885"/>
            <a:ext cx="54543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Stephen Austin goes to Mexico City to </a:t>
            </a:r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negotiate with ‘King Iturbide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79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7100" y="81185"/>
            <a:ext cx="8911687" cy="757015"/>
          </a:xfrm>
        </p:spPr>
        <p:txBody>
          <a:bodyPr/>
          <a:lstStyle/>
          <a:p>
            <a:pPr algn="ctr"/>
            <a:r>
              <a:rPr lang="en-GB" dirty="0" smtClean="0"/>
              <a:t>Stephen Austin’s Deal</a:t>
            </a:r>
            <a:endParaRPr lang="en-GB" dirty="0"/>
          </a:p>
        </p:txBody>
      </p:sp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912812" y="827961"/>
            <a:ext cx="11145838" cy="5934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Mexico gives land grants to Austin sufficient to support settlers</a:t>
            </a:r>
          </a:p>
          <a:p>
            <a:pPr lvl="2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4,000 acres per settlers plus additional land for wives and slaves</a:t>
            </a:r>
          </a:p>
          <a:p>
            <a:pPr lvl="1"/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Austin to deliver 300 settlers with their families and slaves who must</a:t>
            </a:r>
          </a:p>
          <a:p>
            <a:pPr lvl="2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Become Catholic </a:t>
            </a:r>
          </a:p>
          <a:p>
            <a:pPr lvl="2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Learn Spanish</a:t>
            </a:r>
          </a:p>
          <a:p>
            <a:pPr lvl="2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Pledge loyalty to Mexico</a:t>
            </a:r>
          </a:p>
          <a:p>
            <a:pPr lvl="2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Pay Austin 12 ½ cents per acre</a:t>
            </a:r>
          </a:p>
          <a:p>
            <a:pPr lvl="1"/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Austin to  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Handle Comanche</a:t>
            </a:r>
          </a:p>
          <a:p>
            <a:pPr lvl="2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Ensure new settlers of ‘good character’ and comply with rules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304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326" y="262160"/>
            <a:ext cx="9694862" cy="833215"/>
          </a:xfrm>
        </p:spPr>
        <p:txBody>
          <a:bodyPr/>
          <a:lstStyle/>
          <a:p>
            <a:pPr algn="ctr"/>
            <a:r>
              <a:rPr lang="en-GB" dirty="0" smtClean="0"/>
              <a:t>Mexican Texas 1824-1826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1" y="925287"/>
            <a:ext cx="11669486" cy="3570514"/>
          </a:xfrm>
        </p:spPr>
        <p:txBody>
          <a:bodyPr>
            <a:normAutofit lnSpcReduction="10000"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Austin deal ‘works’</a:t>
            </a:r>
          </a:p>
          <a:p>
            <a:pPr lvl="1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Each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settler met and interviewed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personally by Austin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Population Tejas rises to 5,000 300 families &amp; slaves </a:t>
            </a:r>
          </a:p>
          <a:p>
            <a:pPr lvl="1"/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Austin creates Texas ‘Rangers’ …vigilante groups established to handle ‘Indians”</a:t>
            </a:r>
          </a:p>
          <a:p>
            <a:pPr lvl="2"/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‘Hispanicised’ Cohalitican 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Indians </a:t>
            </a:r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exterminated…land converted to cotton plantations</a:t>
            </a: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Other tribes herded into 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reservations  </a:t>
            </a:r>
            <a:endParaRPr lang="en-GB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Comanche raids intercepted…stop paying annual Tribute</a:t>
            </a: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GB" dirty="0"/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pPr lvl="1"/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657350" y="5543550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,  </a:t>
            </a:r>
            <a:endParaRPr lang="en-GB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250497" y="4452259"/>
            <a:ext cx="11191875" cy="2035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Change of government in Mexico….new rules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Federalist take power (Irbide shot)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Write Mexican Constitution which abolishes slavery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Invite Austin to Mexico in 1826 to expand contract… under new conditions</a:t>
            </a:r>
          </a:p>
          <a:p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Font typeface="Wingdings 3" charset="2"/>
              <a:buNone/>
            </a:pPr>
            <a:endParaRPr lang="en-GB" dirty="0" smtClean="0"/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2242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8017" y="3416737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New Spain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463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4144" y="0"/>
            <a:ext cx="10306050" cy="1280890"/>
          </a:xfrm>
        </p:spPr>
        <p:txBody>
          <a:bodyPr/>
          <a:lstStyle/>
          <a:p>
            <a:pPr algn="ctr"/>
            <a:r>
              <a:rPr lang="en-GB" dirty="0" smtClean="0"/>
              <a:t>The New Deal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2630" y="642260"/>
            <a:ext cx="12049124" cy="5268684"/>
          </a:xfrm>
        </p:spPr>
        <p:txBody>
          <a:bodyPr>
            <a:noAutofit/>
          </a:bodyPr>
          <a:lstStyle/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Tejanos loses power to run themselves</a:t>
            </a:r>
          </a:p>
          <a:p>
            <a:pPr lvl="2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Each Mexican state to establish its own laws</a:t>
            </a:r>
          </a:p>
          <a:p>
            <a:pPr lvl="2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Texas population too small to be ‘state’  absorbed by nearby state of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Cahuilla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(100,000 plus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2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Mexican government builds to collect taxes and reduce smuggling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endParaRPr lang="en-GB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Slavery to be gradually abolished</a:t>
            </a:r>
          </a:p>
          <a:p>
            <a:pPr lvl="2"/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Children of slaves free at maturity</a:t>
            </a:r>
          </a:p>
          <a:p>
            <a:pPr lvl="2"/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No new slaves allowed</a:t>
            </a:r>
          </a:p>
          <a:p>
            <a:pPr lvl="1"/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Contract doubled… competition from European Catholics</a:t>
            </a:r>
          </a:p>
          <a:p>
            <a:pPr lvl="2"/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2" indent="0">
              <a:buNone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4825" y="6273225"/>
            <a:ext cx="1168717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The problem: American settlers want control and slaves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442982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4725" y="290735"/>
            <a:ext cx="8911687" cy="795115"/>
          </a:xfrm>
        </p:spPr>
        <p:txBody>
          <a:bodyPr>
            <a:normAutofit/>
          </a:bodyPr>
          <a:lstStyle/>
          <a:p>
            <a:pPr algn="ctr"/>
            <a:r>
              <a:rPr lang="en-GB" dirty="0" smtClean="0"/>
              <a:t>Mexican Texas 1826-1830: Austin’s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8779" y="3875314"/>
            <a:ext cx="11830050" cy="3592287"/>
          </a:xfrm>
        </p:spPr>
        <p:txBody>
          <a:bodyPr>
            <a:no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Tejas population increases to 30,000 (20,000 Americans,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,000 Catholic Europeans &amp; Tejanos (Hispanic Texans) ,5,000 slaves, </a:t>
            </a:r>
          </a:p>
          <a:p>
            <a:pPr lvl="2"/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Violent incidents…….escaped slaves from US returned, tax fort attacked</a:t>
            </a:r>
          </a:p>
          <a:p>
            <a:pPr marL="0" indent="0">
              <a:buNone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7279" y="5647915"/>
            <a:ext cx="12040665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Cahuilla Government concerned by rumours of slavery &amp; white</a:t>
            </a:r>
          </a:p>
          <a:p>
            <a:pPr algn="ctr"/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ersecution of Tejanos …..sends virtuous man to investigate 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90549" y="1230087"/>
            <a:ext cx="11830050" cy="23948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Austin introduces “Debt Peonage”….slavery in all but name</a:t>
            </a:r>
          </a:p>
          <a:p>
            <a:pPr lvl="2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Persuades Cahuilla Legislature that contracts made in USA valid in Mexico</a:t>
            </a:r>
          </a:p>
          <a:p>
            <a:pPr lvl="2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All new slaves to be given 99 year employment contract</a:t>
            </a:r>
          </a:p>
          <a:p>
            <a:pPr lvl="2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Children to be looked after till 24 but must then work off cost.. forever</a:t>
            </a:r>
          </a:p>
          <a:p>
            <a:pPr lvl="2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Bribes Cahuilla politicians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509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  <p:bldP spid="6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1925" y="224060"/>
            <a:ext cx="8911687" cy="1280890"/>
          </a:xfrm>
        </p:spPr>
        <p:txBody>
          <a:bodyPr/>
          <a:lstStyle/>
          <a:p>
            <a:r>
              <a:rPr lang="en-GB" dirty="0" smtClean="0"/>
              <a:t>Manual de Mier y Teran (1789-1832)</a:t>
            </a:r>
            <a:endParaRPr lang="en-GB" dirty="0"/>
          </a:p>
        </p:txBody>
      </p:sp>
      <p:pic>
        <p:nvPicPr>
          <p:cNvPr id="5122" name="Picture 2" descr="https://upload.wikimedia.org/wikipedia/commons/thumb/6/6c/Mier_y_Teran.png/220px-Mier_y_Tera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4" y="1742303"/>
            <a:ext cx="6250203" cy="494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63521" y="1012482"/>
            <a:ext cx="49056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Creole….mining student fights in war of dependence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09124" y="2274415"/>
            <a:ext cx="575933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Tours Tejas and makes report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 Prosperous economically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 Americans terrorising Tejanos, Catholic 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 in name only, many illegal settlers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 Slavery rampant… Constitution ignored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91325" y="4389299"/>
            <a:ext cx="48142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smtClean="0"/>
              <a:t>Chaos in Mexico Centralist </a:t>
            </a:r>
            <a:r>
              <a:rPr lang="en-GB" dirty="0"/>
              <a:t>replace </a:t>
            </a:r>
            <a:r>
              <a:rPr lang="en-GB" dirty="0" smtClean="0"/>
              <a:t>Federalists Spanish </a:t>
            </a:r>
            <a:r>
              <a:rPr lang="en-GB" dirty="0"/>
              <a:t>invade (and repulsed)        </a:t>
            </a:r>
          </a:p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6798506" y="5792466"/>
            <a:ext cx="68788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Centralists review </a:t>
            </a:r>
            <a:r>
              <a:rPr lang="en-GB" dirty="0" smtClean="0"/>
              <a:t>report, approve </a:t>
            </a:r>
          </a:p>
          <a:p>
            <a:r>
              <a:rPr lang="en-GB" dirty="0" smtClean="0"/>
              <a:t>……..issue new “Law </a:t>
            </a:r>
            <a:r>
              <a:rPr lang="en-GB" dirty="0"/>
              <a:t>of 1830”</a:t>
            </a:r>
          </a:p>
        </p:txBody>
      </p:sp>
    </p:spTree>
    <p:extLst>
      <p:ext uri="{BB962C8B-B14F-4D97-AF65-F5344CB8AC3E}">
        <p14:creationId xmlns:p14="http://schemas.microsoft.com/office/powerpoint/2010/main" val="19744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3121" y="110532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Path to War 1830-1836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1954" y="766007"/>
            <a:ext cx="10813846" cy="1764427"/>
          </a:xfrm>
        </p:spPr>
        <p:txBody>
          <a:bodyPr>
            <a:no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Centralist government passes “Law of 1830” 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No new American (black or white) immigrants (Catholic Europeans only)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Impose taxes on cotton exports, build forts on coast to collect tax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Government in chaos and cannot enforce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303024" y="2994791"/>
            <a:ext cx="10741153" cy="23609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Austin and new settlers ignore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law</a:t>
            </a:r>
          </a:p>
          <a:p>
            <a:pPr lvl="1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Settlers and slaves pour into Texas</a:t>
            </a:r>
          </a:p>
          <a:p>
            <a:pPr lvl="1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Violent incidents (slaves returned to USA, Mexican fort attacked) </a:t>
            </a:r>
          </a:p>
          <a:p>
            <a:pPr lvl="1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Anglos and Tejanos establish “Consultation”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government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October 1835</a:t>
            </a:r>
          </a:p>
          <a:p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Mexican government collapses …again. Dictator assumes power…invites </a:t>
            </a:r>
          </a:p>
          <a:p>
            <a:pPr marL="0" indent="0">
              <a:buNone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Austin to renegotiate Colonisation Contract…again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599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5427" y="241050"/>
            <a:ext cx="9675811" cy="1280890"/>
          </a:xfrm>
        </p:spPr>
        <p:txBody>
          <a:bodyPr/>
          <a:lstStyle/>
          <a:p>
            <a:r>
              <a:rPr lang="en-GB" dirty="0" smtClean="0"/>
              <a:t>Antonio Lopez de Santa Anna (1794-1876)</a:t>
            </a:r>
            <a:endParaRPr lang="en-GB" dirty="0"/>
          </a:p>
        </p:txBody>
      </p:sp>
      <p:pic>
        <p:nvPicPr>
          <p:cNvPr id="6146" name="Picture 2" descr="https://upload.wikimedia.org/wikipedia/commons/thumb/c/c2/Santaanna1.JPG/260px-Santaann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58" y="1045029"/>
            <a:ext cx="6961918" cy="571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25081" y="1132701"/>
            <a:ext cx="49103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Born to wealthy Peninsulare family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17465" y="2624156"/>
            <a:ext cx="4112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Fights for both Royalist and Revolution, then for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both Federalists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Centralists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3470" y="4653137"/>
            <a:ext cx="550266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Dominates Mexican politics till 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1860’s .Leads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5 coups to take power…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Unsurpassed in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venality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, cruelty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duplicity….and……charisma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0360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0624" y="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Negotiation collapse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9580" y="574965"/>
            <a:ext cx="10367657" cy="4013972"/>
          </a:xfrm>
        </p:spPr>
        <p:txBody>
          <a:bodyPr>
            <a:normAutofit fontScale="85000" lnSpcReduction="20000"/>
          </a:bodyPr>
          <a:lstStyle/>
          <a:p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Austin ‘requests:”</a:t>
            </a:r>
          </a:p>
          <a:p>
            <a:pPr lvl="1"/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Tejas to be a separate </a:t>
            </a:r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State</a:t>
            </a:r>
          </a:p>
          <a:p>
            <a:pPr lvl="1"/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Slavery 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and American immigration allowed</a:t>
            </a:r>
          </a:p>
          <a:p>
            <a:pPr lvl="1"/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New  Texas Constitution </a:t>
            </a:r>
          </a:p>
          <a:p>
            <a:pPr lvl="1"/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Promises loyalty to Mexico</a:t>
            </a:r>
          </a:p>
          <a:p>
            <a:endParaRPr lang="en-GB" dirty="0" smtClean="0"/>
          </a:p>
          <a:p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Santa Anna response</a:t>
            </a:r>
            <a:endParaRPr lang="en-GB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Demands payment to accept </a:t>
            </a:r>
            <a:endParaRPr lang="en-GB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Delays response </a:t>
            </a:r>
          </a:p>
          <a:p>
            <a:pPr lvl="1"/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Departs with army to crush  Federalist revolts across Mexico</a:t>
            </a:r>
            <a:endParaRPr lang="en-GB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974889" y="4562474"/>
            <a:ext cx="8951489" cy="12105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defTabSz="457200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GB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Austin gives up and returns to Convention </a:t>
            </a:r>
          </a:p>
          <a:p>
            <a:pPr marL="285750" indent="-285750" defTabSz="457200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endParaRPr lang="en-GB" sz="2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457200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GB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Convention declares alliance with Federalists and joins revolts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1870" y="5962908"/>
            <a:ext cx="11211159" cy="7817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457200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</a:pPr>
            <a:r>
              <a:rPr lang="en-GB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Santa </a:t>
            </a:r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Anna </a:t>
            </a:r>
            <a:r>
              <a:rPr lang="en-GB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crushes revolts (</a:t>
            </a:r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 </a:t>
            </a:r>
            <a:r>
              <a:rPr lang="en-GB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executions)….declares Austin and Convention traitors and leads army North to execute them all</a:t>
            </a:r>
            <a:endParaRPr lang="en-GB" sz="2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860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8411" y="2812139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Intermission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873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2900" y="3243485"/>
            <a:ext cx="8911687" cy="1280890"/>
          </a:xfrm>
        </p:spPr>
        <p:txBody>
          <a:bodyPr/>
          <a:lstStyle/>
          <a:p>
            <a:r>
              <a:rPr lang="en-GB" dirty="0" smtClean="0"/>
              <a:t>Texas War of Independence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472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1056" y="89721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Sam Houston (1793-1863)</a:t>
            </a:r>
            <a:endParaRPr lang="en-GB" dirty="0"/>
          </a:p>
        </p:txBody>
      </p:sp>
      <p:pic>
        <p:nvPicPr>
          <p:cNvPr id="2050" name="Picture 2" descr="https://upload.wikimedia.org/wikipedia/commons/thumb/8/8e/SHouston_2.jpg/220px-SHouston_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30" y="1469571"/>
            <a:ext cx="5058888" cy="5388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82536" y="992579"/>
            <a:ext cx="31470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Sam Houston in 1850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23115" y="829789"/>
            <a:ext cx="68688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Born Virginia, family moved to Tennessee self taught, studies classics Leaves home at 16 to live with Cherokee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12229" y="2156854"/>
            <a:ext cx="68797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Joins Jackson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army..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wounded battle of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Horseshoe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Bend…becomes Congressman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then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Governor..marries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well secures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plantation and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slaves….divorced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20690" y="4858492"/>
            <a:ext cx="68082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Accused of fraud, beats Congressman with cane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Reprimanded…fights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corruption 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00897" y="5896374"/>
            <a:ext cx="62033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Advised to “start again”…..and join Texas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Consultation…..elected Head of Texas Army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68686" y="3777342"/>
            <a:ext cx="67709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 joins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Cherokee becomes their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agent to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negotiate removal with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Jackson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158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9" grpId="0"/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6052" y="89721"/>
            <a:ext cx="8911687" cy="1280890"/>
          </a:xfrm>
        </p:spPr>
        <p:txBody>
          <a:bodyPr/>
          <a:lstStyle/>
          <a:p>
            <a:r>
              <a:rPr lang="en-GB" dirty="0" smtClean="0"/>
              <a:t>Texas Invaded February 1836</a:t>
            </a:r>
            <a:endParaRPr lang="en-GB" dirty="0"/>
          </a:p>
        </p:txBody>
      </p:sp>
      <p:pic>
        <p:nvPicPr>
          <p:cNvPr id="3074" name="Picture 2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71" y="718458"/>
            <a:ext cx="7620000" cy="613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2220686" y="3728852"/>
            <a:ext cx="665018" cy="736270"/>
          </a:xfrm>
          <a:prstGeom prst="ellipse">
            <a:avLst/>
          </a:prstGeom>
          <a:solidFill>
            <a:schemeClr val="accent1">
              <a:alpha val="2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Oval 5"/>
          <p:cNvSpPr/>
          <p:nvPr/>
        </p:nvSpPr>
        <p:spPr>
          <a:xfrm>
            <a:off x="3303814" y="4762995"/>
            <a:ext cx="665018" cy="736270"/>
          </a:xfrm>
          <a:prstGeom prst="ellipse">
            <a:avLst/>
          </a:prstGeom>
          <a:solidFill>
            <a:schemeClr val="accent1">
              <a:alpha val="2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ight Arrow 4"/>
          <p:cNvSpPr/>
          <p:nvPr/>
        </p:nvSpPr>
        <p:spPr>
          <a:xfrm rot="18644525">
            <a:off x="996043" y="4620987"/>
            <a:ext cx="1338943" cy="669472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ight Arrow 7"/>
          <p:cNvSpPr/>
          <p:nvPr/>
        </p:nvSpPr>
        <p:spPr>
          <a:xfrm rot="18644525">
            <a:off x="2209799" y="5666939"/>
            <a:ext cx="1338943" cy="669472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4457701" y="3886200"/>
            <a:ext cx="849085" cy="522514"/>
          </a:xfrm>
          <a:prstGeom prst="rect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794657" y="5671457"/>
            <a:ext cx="13324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Mexican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Armies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57400" y="2906485"/>
            <a:ext cx="11256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Alamo</a:t>
            </a:r>
          </a:p>
          <a:p>
            <a:pPr algn="ctr"/>
            <a:r>
              <a:rPr lang="en-GB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200</a:t>
            </a:r>
            <a:endParaRPr lang="en-GB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40528" y="4071257"/>
            <a:ext cx="11400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Goliad</a:t>
            </a:r>
          </a:p>
          <a:p>
            <a:pPr algn="ctr"/>
            <a:r>
              <a:rPr lang="en-GB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400</a:t>
            </a:r>
            <a:endParaRPr lang="en-GB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53544" y="2743198"/>
            <a:ext cx="19104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Consultation Houston</a:t>
            </a:r>
          </a:p>
          <a:p>
            <a:pPr algn="ctr"/>
            <a:r>
              <a:rPr lang="en-GB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500+</a:t>
            </a:r>
            <a:endParaRPr lang="en-GB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7444" y="4572001"/>
            <a:ext cx="8338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4,000</a:t>
            </a:r>
            <a:endParaRPr lang="en-GB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046515" y="5508172"/>
            <a:ext cx="8338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2,000</a:t>
            </a:r>
            <a:endParaRPr lang="en-GB" sz="2000" b="1" dirty="0"/>
          </a:p>
        </p:txBody>
      </p:sp>
      <p:sp>
        <p:nvSpPr>
          <p:cNvPr id="16" name="Right Arrow 15"/>
          <p:cNvSpPr/>
          <p:nvPr/>
        </p:nvSpPr>
        <p:spPr>
          <a:xfrm rot="6486831">
            <a:off x="4475780" y="1442428"/>
            <a:ext cx="1064439" cy="419088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5491843" y="1295399"/>
            <a:ext cx="17588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Volunteers</a:t>
            </a:r>
          </a:p>
          <a:p>
            <a:r>
              <a:rPr lang="en-GB" sz="2400" b="1" dirty="0" smtClean="0"/>
              <a:t>From USA</a:t>
            </a:r>
            <a:endParaRPr lang="en-GB" sz="2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8654143" y="15022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8115299" y="3690258"/>
            <a:ext cx="33310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Send troops to Alamo &amp; Goliad plan to raid Mexican coast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088086" y="745672"/>
            <a:ext cx="402771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Houston assembles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Army…do not expect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Invasion…joint army of 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Tejanos &amp; Texans….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..debate Independence &amp;  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…don’t expect invasion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…ask for help from USA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172310" y="5040086"/>
            <a:ext cx="40196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Santa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Ann leads north army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Surrounds Alamo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Feb 1836</a:t>
            </a:r>
          </a:p>
        </p:txBody>
      </p:sp>
      <p:sp>
        <p:nvSpPr>
          <p:cNvPr id="22" name="Right Arrow 21"/>
          <p:cNvSpPr/>
          <p:nvPr/>
        </p:nvSpPr>
        <p:spPr>
          <a:xfrm rot="9537447">
            <a:off x="6071887" y="2928625"/>
            <a:ext cx="1338943" cy="419088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Right Arrow 22"/>
          <p:cNvSpPr/>
          <p:nvPr/>
        </p:nvSpPr>
        <p:spPr>
          <a:xfrm rot="7486636">
            <a:off x="5444609" y="2280627"/>
            <a:ext cx="1064439" cy="419088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029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  <p:bldP spid="8" grpId="0" animBg="1"/>
      <p:bldP spid="7" grpId="0" animBg="1"/>
      <p:bldP spid="9" grpId="0"/>
      <p:bldP spid="10" grpId="0"/>
      <p:bldP spid="12" grpId="0"/>
      <p:bldP spid="11" grpId="0"/>
      <p:bldP spid="13" grpId="0"/>
      <p:bldP spid="15" grpId="0"/>
      <p:bldP spid="16" grpId="0" animBg="1"/>
      <p:bldP spid="17" grpId="0"/>
      <p:bldP spid="19" grpId="0"/>
      <p:bldP spid="21" grpId="0"/>
      <p:bldP spid="20" grpId="0"/>
      <p:bldP spid="22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3886" y="156612"/>
            <a:ext cx="8911687" cy="1280890"/>
          </a:xfrm>
        </p:spPr>
        <p:txBody>
          <a:bodyPr/>
          <a:lstStyle/>
          <a:p>
            <a:r>
              <a:rPr lang="en-GB" dirty="0" smtClean="0"/>
              <a:t>Spain and the America’s 1800</a:t>
            </a:r>
            <a:endParaRPr lang="en-GB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" y="809625"/>
            <a:ext cx="11643359" cy="60483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791575" y="401955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 smtClean="0"/>
          </a:p>
          <a:p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8667750" y="4162425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Oval 3"/>
          <p:cNvSpPr/>
          <p:nvPr/>
        </p:nvSpPr>
        <p:spPr>
          <a:xfrm>
            <a:off x="2453640" y="1600200"/>
            <a:ext cx="3962400" cy="3139440"/>
          </a:xfrm>
          <a:prstGeom prst="ellipse">
            <a:avLst/>
          </a:prstGeom>
          <a:solidFill>
            <a:schemeClr val="accent1">
              <a:alpha val="1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</a:t>
            </a:r>
          </a:p>
          <a:p>
            <a:pPr algn="ctr"/>
            <a:r>
              <a:rPr lang="en-GB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Spain</a:t>
            </a:r>
            <a:endParaRPr lang="en-GB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395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0168" y="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Battle of the Alamo 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8376557" y="571501"/>
            <a:ext cx="36739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Joint Commanders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Jim Bowie, W Travis ignore orders to leave …expect reinforcements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7057"/>
            <a:ext cx="8218106" cy="59109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65670" y="3848134"/>
            <a:ext cx="37065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Santa Anna does not wait &amp; orders attack</a:t>
            </a:r>
            <a:endParaRPr lang="en-GB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8414655" y="2334987"/>
            <a:ext cx="31187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Davy Crocket and 20 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Volunteers show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up…more expected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60228" y="5138057"/>
            <a:ext cx="345639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Mexicans lose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400-600 </a:t>
            </a:r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All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187 defenders killed </a:t>
            </a:r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except cook and slave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318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6468" y="0"/>
            <a:ext cx="8911687" cy="1280890"/>
          </a:xfrm>
        </p:spPr>
        <p:txBody>
          <a:bodyPr/>
          <a:lstStyle/>
          <a:p>
            <a:r>
              <a:rPr lang="en-GB" dirty="0" smtClean="0"/>
              <a:t>Alamo Myths (John Wayne 1960)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001487"/>
            <a:ext cx="11843657" cy="6008914"/>
          </a:xfrm>
        </p:spPr>
        <p:txBody>
          <a:bodyPr>
            <a:normAutofit lnSpcReduction="10000"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Defenders fighting for ‘freedom’ and independence</a:t>
            </a:r>
          </a:p>
          <a:p>
            <a:pPr lvl="1"/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Not true… fighting for Federalist Mexico and retain slavery</a:t>
            </a:r>
          </a:p>
          <a:p>
            <a:pPr lvl="1"/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Defenders knew they were going to die</a:t>
            </a:r>
          </a:p>
          <a:p>
            <a:pPr lvl="1"/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Probably not….expected reinforcements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Defenders all white heroes</a:t>
            </a:r>
          </a:p>
          <a:p>
            <a:pPr lvl="1"/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20 Tejanos included in killed</a:t>
            </a:r>
          </a:p>
          <a:p>
            <a:pPr lvl="1"/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Mexicans barbaric….custom of time to kill all defenders if no surrender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Dave Crocket died fighting to the last</a:t>
            </a:r>
          </a:p>
          <a:p>
            <a:pPr marL="0" indent="0">
              <a:buNone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….(letter validated found From Mexican officer), surrendered with 6 others and shot</a:t>
            </a:r>
          </a:p>
          <a:p>
            <a:pPr marL="0" indent="0">
              <a:buNone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0359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1182" y="0"/>
            <a:ext cx="8911687" cy="731161"/>
          </a:xfrm>
        </p:spPr>
        <p:txBody>
          <a:bodyPr/>
          <a:lstStyle/>
          <a:p>
            <a:pPr algn="ctr"/>
            <a:r>
              <a:rPr lang="en-GB" dirty="0" smtClean="0"/>
              <a:t>Goliad</a:t>
            </a:r>
            <a:endParaRPr lang="en-GB" dirty="0"/>
          </a:p>
        </p:txBody>
      </p:sp>
      <p:pic>
        <p:nvPicPr>
          <p:cNvPr id="4098" name="Picture 2" descr="https://upload.wikimedia.org/wikipedia/commons/thumb/6/64/Goliad_Executions_By_Norman_Price_From_Texas_State_Archives_And_Library_Commission.jpg/220px-Goliad_Executions_By_Norman_Price_From_Texas_State_Archives_And_Library_Commiss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6478"/>
            <a:ext cx="7854042" cy="5641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952015" y="914399"/>
            <a:ext cx="36936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American troops &amp; Goliad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Attempt raid to Mexico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54043" y="5233128"/>
            <a:ext cx="43379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Mexicans march unsuspecting Americans out of fort…line up….300 shot..30 escape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67125" y="1899557"/>
            <a:ext cx="4224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Intercepted by southern 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Mexican army…fighting 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Retreat back to Goliad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01810" y="3162299"/>
            <a:ext cx="42901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Americans surrounded &amp; 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surrender ..on terms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946572" y="4267200"/>
            <a:ext cx="40357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Santa Anna overrules “term”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orders their execution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44486" y="15675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2481943" y="664029"/>
            <a:ext cx="3283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Massacre at Goliad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98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3" grpId="0"/>
      <p:bldP spid="9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6625" y="145138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Aftermath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78329"/>
            <a:ext cx="11756572" cy="5731329"/>
          </a:xfrm>
        </p:spPr>
        <p:txBody>
          <a:bodyPr>
            <a:normAutofit fontScale="92500" lnSpcReduction="10000"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Texas Consultation declares Independence (4 days after fall of Alamo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News of battle and massacre at Goliad creates panic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American settlers and Tejano flee east 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Houston retreats east to forest, army grows to 1,000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Santa Ana divides army again to prevent escape </a:t>
            </a:r>
          </a:p>
          <a:p>
            <a:pPr lvl="1"/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Makes camp in open field….tall grass April rain</a:t>
            </a:r>
          </a:p>
          <a:p>
            <a:pPr lvl="1"/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Wants army to rest …and (according to legend) time alone with Emily</a:t>
            </a:r>
          </a:p>
          <a:p>
            <a:pPr marL="457200" lvl="1" indent="0">
              <a:buNone/>
            </a:pPr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   Worth (African American woman) …”Yellow Rose of Texas”</a:t>
            </a:r>
          </a:p>
          <a:p>
            <a:pPr marL="457200" lvl="1" indent="0">
              <a:buNone/>
            </a:pPr>
            <a:endParaRPr lang="en-GB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509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153" y="297539"/>
            <a:ext cx="8911687" cy="1280890"/>
          </a:xfrm>
        </p:spPr>
        <p:txBody>
          <a:bodyPr/>
          <a:lstStyle/>
          <a:p>
            <a:r>
              <a:rPr lang="en-GB" dirty="0" smtClean="0"/>
              <a:t>Battle of San Jacinto  April 1836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954199" y="979712"/>
            <a:ext cx="20974485" cy="57554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914" y="1066800"/>
            <a:ext cx="7465972" cy="57911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39742" y="4082142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45185" y="1768927"/>
            <a:ext cx="44468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Houston surprise attacks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Resting Mexican army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“Remember the Alamo”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88730" y="3837215"/>
            <a:ext cx="45665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Mexican army annihilated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700 dead, 500 captured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…many executed. 9 Texans killed…Houston wounded,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Santa Anna captured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835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4324" y="134252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‘Treaty of Velasco” 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7549244" y="1027837"/>
            <a:ext cx="6096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Sana Anna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captured. Dressed 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as soldier…President &amp; Leader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A group of men are gathered under a large tree. One man lays on the ground under the trees, with his bare foot exposed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15" y="996043"/>
            <a:ext cx="7298872" cy="586195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493682" y="5486400"/>
            <a:ext cx="5015925" cy="1200329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smtClean="0"/>
              <a:t>Santa Anna returns to Mexico, repudiates treaty and overthrown</a:t>
            </a:r>
          </a:p>
          <a:p>
            <a:r>
              <a:rPr lang="en-GB" dirty="0" smtClean="0"/>
              <a:t>…goes into exile. With gov funds,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42668" y="1932214"/>
            <a:ext cx="5303247" cy="1569660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Houston </a:t>
            </a:r>
            <a:r>
              <a:rPr lang="en-GB" dirty="0" smtClean="0"/>
              <a:t>persuades Santa Anna</a:t>
            </a:r>
          </a:p>
          <a:p>
            <a:r>
              <a:rPr lang="en-GB" dirty="0" smtClean="0"/>
              <a:t> </a:t>
            </a:r>
            <a:r>
              <a:rPr lang="en-GB" dirty="0"/>
              <a:t>to ‘</a:t>
            </a:r>
            <a:r>
              <a:rPr lang="en-GB" dirty="0" smtClean="0"/>
              <a:t>sign’ Treaty of Velasco </a:t>
            </a:r>
          </a:p>
          <a:p>
            <a:r>
              <a:rPr lang="en-GB" dirty="0" smtClean="0"/>
              <a:t>(or get shot) grant ‘Texas’ independence.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7509642" y="3646715"/>
            <a:ext cx="501816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Santa Anna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‘agrees’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get Mexican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Congress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to ‘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approve’ treaty if 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Released. Sent to Washington to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Meet President Jackson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657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0" grpId="0"/>
      <p:bldP spid="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5197" y="117923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Texas Republic 1836</a:t>
            </a:r>
            <a:endParaRPr lang="en-GB" dirty="0"/>
          </a:p>
        </p:txBody>
      </p:sp>
      <p:pic>
        <p:nvPicPr>
          <p:cNvPr id="5122" name="Picture 2" descr="https://upload.wikimedia.org/wikipedia/commons/thumb/2/26/Wpdms_republic_of_texas-2008-19-11.svg/300px-Wpdms_republic_of_texas-2008-19-11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00100"/>
            <a:ext cx="7821386" cy="605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164286" y="2242457"/>
            <a:ext cx="3886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New Mexican government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Rejects treaty. Spanish invasion prevents war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98971" y="5176155"/>
            <a:ext cx="40930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Sam Houston voted President of Texas. Holds vote: 97% of Texans vote to join USA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82557" y="821871"/>
            <a:ext cx="40352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“Texas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‘agreed’ at Velasco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Triple size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Mexican Tejas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6041571" y="2492829"/>
            <a:ext cx="587829" cy="246017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Down Arrow 8"/>
          <p:cNvSpPr/>
          <p:nvPr/>
        </p:nvSpPr>
        <p:spPr>
          <a:xfrm>
            <a:off x="3548743" y="1687286"/>
            <a:ext cx="587829" cy="246017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4811485" y="1328056"/>
            <a:ext cx="33057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Mexican/Spanish</a:t>
            </a:r>
          </a:p>
          <a:p>
            <a:pPr algn="ctr"/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Tejas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61455" y="794656"/>
            <a:ext cx="266771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Sam Houston</a:t>
            </a:r>
          </a:p>
          <a:p>
            <a:pPr algn="ctr"/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“Texas”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13914" y="3907972"/>
            <a:ext cx="46185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Santa Anna recalled from exile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Defeats Spanish, wants revenge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033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4" grpId="0" animBg="1"/>
      <p:bldP spid="9" grpId="0" animBg="1"/>
      <p:bldP spid="8" grpId="0"/>
      <p:bldP spid="11" grpId="0"/>
      <p:bldP spid="10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1525" y="199567"/>
            <a:ext cx="8911687" cy="714833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Sam Houston &amp; Texas Republic 1836-1838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432" y="892629"/>
            <a:ext cx="12192000" cy="5856514"/>
          </a:xfrm>
        </p:spPr>
        <p:txBody>
          <a:bodyPr>
            <a:norm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Imposes austerity Budget…Texas close to bankruptcy</a:t>
            </a:r>
          </a:p>
          <a:p>
            <a:pPr lvl="1"/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cuts army, government..</a:t>
            </a:r>
          </a:p>
          <a:p>
            <a:pPr lvl="1"/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Imposed Property Tax on Land 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Slaves…and 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personal property ….watches, carriages, </a:t>
            </a:r>
            <a:endParaRPr lang="en-GB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Seeks peace with Indians, </a:t>
            </a:r>
          </a:p>
          <a:p>
            <a:pPr lvl="1"/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Attempts good relations Anglos and Tejano</a:t>
            </a:r>
          </a:p>
          <a:p>
            <a:pPr lvl="1"/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Agrees to allow Cherokee to settle in Texas…gives chief his hat as token of trust</a:t>
            </a:r>
          </a:p>
          <a:p>
            <a:pPr lvl="1"/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Resumes tribute payments to Comanche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Crushes Mexican inspired revolt by Cherokee and Tejanos…and forgives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Seeks annexation with new US President …rejected: fear of war and slavery issue</a:t>
            </a:r>
          </a:p>
          <a:p>
            <a:pPr lvl="1"/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99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upload.wikimedia.org/wikipedia/commons/thumb/2/27/Mirabeaulamar_2.jpg/220px-Mirabeaulamar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85" y="990600"/>
            <a:ext cx="5747657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84462" y="1078761"/>
            <a:ext cx="55954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Georgian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born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plantation family lawyer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romantic (and appalling) poet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…White Supremacist 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25713" y="27649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6081096" y="2749861"/>
            <a:ext cx="50217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Moves to Texas. Joins war, hero at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San Jacinto, elected VP to Houston</a:t>
            </a:r>
            <a:endParaRPr lang="en-GB" dirty="0"/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…partnership of opposites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93226" y="4342683"/>
            <a:ext cx="60776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Elected Vice President….opposes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Houston policy re Indians &amp; Tejanos, </a:t>
            </a:r>
            <a:endParaRPr lang="en-GB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821525" y="199567"/>
            <a:ext cx="8911687" cy="7148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dirty="0" smtClean="0"/>
              <a:t>Mirabeau Leemar (1798-1859)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5978889" y="5565894"/>
            <a:ext cx="62131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Elected President 1838 when Sam Houston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Term retires….change in policies…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340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11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043" y="135613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Texas Republic 1838-1841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9828" y="1012371"/>
            <a:ext cx="11917137" cy="5845629"/>
          </a:xfrm>
        </p:spPr>
        <p:txBody>
          <a:bodyPr>
            <a:normAutofit fontScale="55000" lnSpcReduction="20000"/>
          </a:bodyPr>
          <a:lstStyle/>
          <a:p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Population rises to 100,000 as Settlers and slaves move into state</a:t>
            </a:r>
          </a:p>
          <a:p>
            <a:pPr marL="0" indent="0">
              <a:buNone/>
            </a:pP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  …many debtors escaping ‘Panic of 1837” in US</a:t>
            </a:r>
          </a:p>
          <a:p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Leemar invests 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in public </a:t>
            </a:r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schools, reduces property taxes, increases tariffs</a:t>
            </a:r>
          </a:p>
          <a:p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War with Mexico.</a:t>
            </a:r>
          </a:p>
          <a:p>
            <a:pPr lvl="1"/>
            <a:r>
              <a:rPr lang="en-GB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support rebels, </a:t>
            </a:r>
          </a:p>
          <a:p>
            <a:pPr lvl="1"/>
            <a:r>
              <a:rPr lang="en-GB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creates navy to attack Yucatan</a:t>
            </a:r>
          </a:p>
          <a:p>
            <a:pPr lvl="1"/>
            <a:r>
              <a:rPr lang="en-GB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Sends army of 300 to invade </a:t>
            </a:r>
            <a:r>
              <a:rPr lang="en-GB" sz="3800" dirty="0">
                <a:latin typeface="Arial" panose="020B0604020202020204" pitchFamily="34" charset="0"/>
                <a:cs typeface="Arial" panose="020B0604020202020204" pitchFamily="34" charset="0"/>
              </a:rPr>
              <a:t>New </a:t>
            </a:r>
            <a:r>
              <a:rPr lang="en-GB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Mexico…army defeated and captured</a:t>
            </a:r>
            <a:endParaRPr lang="en-GB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Indian Removal  Policy: Cherokee 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(Houston’s tribe) </a:t>
            </a:r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forcibly evicted, chief</a:t>
            </a:r>
          </a:p>
          <a:p>
            <a:pPr marL="0" indent="0">
              <a:buNone/>
            </a:pP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  killed. Hat sent to Sam Houston…..</a:t>
            </a:r>
          </a:p>
          <a:p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-342900"/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Launches war 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Comanche…</a:t>
            </a:r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34675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0417" y="0"/>
            <a:ext cx="10985157" cy="1071340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>Large Indigenous population (20 million vs 3-5 million across entire North America)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6548793" y="5346665"/>
            <a:ext cx="58336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Spanish demolished city in 1521 rebuilt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 European city…cathedrals on temples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Obliterate books, evidence of past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58001" y="1207255"/>
            <a:ext cx="5212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Aztec Empire Central Mexico, 3,000,000 people, established 1350 by Mexica from north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42350" y="3950558"/>
            <a:ext cx="499527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Capital Tenochtilan (pop 400,000), 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Built on and around lakes, temples,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palaces, apartment blocks  </a:t>
            </a:r>
          </a:p>
          <a:p>
            <a:endParaRPr lang="en-GB" dirty="0"/>
          </a:p>
        </p:txBody>
      </p:sp>
      <p:pic>
        <p:nvPicPr>
          <p:cNvPr id="3076" name="Picture 4" descr="https://upload.wikimedia.org/wikipedia/commons/thumb/a/a1/Painting_of_Tenochtitlan-Tlatelolco_on_Lake_Texcoco_%289755215791%29.jpg/220px-Painting_of_Tenochtitlan-Tlatelolco_on_Lake_Texcoco_%289755215791%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7" y="1338943"/>
            <a:ext cx="6502007" cy="5519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51320" y="2606040"/>
            <a:ext cx="52557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King,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bureaucracy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, priesthood, army, 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books, roads, slaves. Use of terror </a:t>
            </a:r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and human sacrifice…fragile control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744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2350" y="9071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Comanche</a:t>
            </a:r>
            <a:endParaRPr lang="en-GB" dirty="0"/>
          </a:p>
        </p:txBody>
      </p:sp>
      <p:pic>
        <p:nvPicPr>
          <p:cNvPr id="2050" name="Picture 2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650" y="704850"/>
            <a:ext cx="7988300" cy="593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971742" y="866775"/>
            <a:ext cx="422025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Dominate lower Plains since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1750’s..dominate/exterminate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Rival tribes…Apache to 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Mountains &amp; North Mexico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18689" y="3652156"/>
            <a:ext cx="35710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35,000-50,000 by 1830’s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…multiple bands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…annual Council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76506" y="4991099"/>
            <a:ext cx="42154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Policy of extermination 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Or enslavement vs other 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Texas Indian tribes…join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Texans to fight them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33657" y="2819400"/>
            <a:ext cx="3284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“Comancheria Empire”</a:t>
            </a:r>
          </a:p>
        </p:txBody>
      </p:sp>
    </p:spTree>
    <p:extLst>
      <p:ext uri="{BB962C8B-B14F-4D97-AF65-F5344CB8AC3E}">
        <p14:creationId xmlns:p14="http://schemas.microsoft.com/office/powerpoint/2010/main" val="192985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433610"/>
            <a:ext cx="8911687" cy="1280890"/>
          </a:xfrm>
        </p:spPr>
        <p:txBody>
          <a:bodyPr/>
          <a:lstStyle/>
          <a:p>
            <a:r>
              <a:rPr lang="en-GB" dirty="0" smtClean="0"/>
              <a:t>Comanche Raiding Parties</a:t>
            </a:r>
            <a:endParaRPr lang="en-GB" dirty="0"/>
          </a:p>
        </p:txBody>
      </p:sp>
      <p:pic>
        <p:nvPicPr>
          <p:cNvPr id="1026" name="Picture 2" descr="The Comanche Wars, 1821-1870 – Mexico Unexpla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1066800"/>
            <a:ext cx="8829676" cy="579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058275" y="1076325"/>
            <a:ext cx="32385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Bands of warriors up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500 strong terrorised  Texas and Northern Mexico …culture of buffalo hunting and raiding ...cattle. Carbohydrates, slaves. Manhood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01126" y="3790950"/>
            <a:ext cx="31908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Prisoners ritually tortured 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&amp; mutilated…family affair those not screaming released, children adopted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105901" y="5581650"/>
            <a:ext cx="30860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Leemar forms 800 strong ‘Texas Rangers’ destroy 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Them….</a:t>
            </a:r>
          </a:p>
        </p:txBody>
      </p:sp>
    </p:spTree>
    <p:extLst>
      <p:ext uri="{BB962C8B-B14F-4D97-AF65-F5344CB8AC3E}">
        <p14:creationId xmlns:p14="http://schemas.microsoft.com/office/powerpoint/2010/main" val="824425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8075" y="295275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The Great Raid 1840</a:t>
            </a:r>
            <a:endParaRPr lang="en-GB" dirty="0"/>
          </a:p>
        </p:txBody>
      </p:sp>
      <p:pic>
        <p:nvPicPr>
          <p:cNvPr id="4098" name="Picture 2" descr="https://truewestmagazine.com/wp-content/uploads/2021/07/Comanche-Spoilers-by-Howard-Terpni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990600"/>
            <a:ext cx="7515225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752964" y="5558518"/>
            <a:ext cx="54729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500 Comanche capture city and</a:t>
            </a:r>
          </a:p>
          <a:p>
            <a:r>
              <a:rPr lang="en-GB" dirty="0"/>
              <a:t> train carrying </a:t>
            </a:r>
            <a:r>
              <a:rPr lang="en-GB" dirty="0" smtClean="0"/>
              <a:t>clothes…murder</a:t>
            </a:r>
          </a:p>
          <a:p>
            <a:r>
              <a:rPr lang="en-GB" dirty="0" smtClean="0"/>
              <a:t> settlers, take </a:t>
            </a:r>
            <a:r>
              <a:rPr lang="en-GB" dirty="0"/>
              <a:t>captives</a:t>
            </a:r>
            <a:r>
              <a:rPr lang="en-GB" dirty="0" smtClean="0"/>
              <a:t>..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7750628" y="1959428"/>
            <a:ext cx="55318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smtClean="0"/>
              <a:t>Comanche </a:t>
            </a:r>
            <a:r>
              <a:rPr lang="en-GB" dirty="0"/>
              <a:t>offer peace </a:t>
            </a:r>
            <a:r>
              <a:rPr lang="en-GB" dirty="0" smtClean="0"/>
              <a:t>exchange </a:t>
            </a:r>
            <a:r>
              <a:rPr lang="en-GB" dirty="0"/>
              <a:t>prisoners </a:t>
            </a:r>
            <a:r>
              <a:rPr lang="en-GB" dirty="0" smtClean="0"/>
              <a:t>Peace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7674430" y="2852058"/>
            <a:ext cx="55270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20 prisoners returned, many </a:t>
            </a:r>
            <a:endParaRPr lang="en-GB" dirty="0" smtClean="0"/>
          </a:p>
          <a:p>
            <a:r>
              <a:rPr lang="en-GB" dirty="0" smtClean="0"/>
              <a:t>Mutilated. Texans lock up</a:t>
            </a:r>
          </a:p>
          <a:p>
            <a:r>
              <a:rPr lang="en-GB" dirty="0" smtClean="0"/>
              <a:t>Comanche Emissaries. </a:t>
            </a:r>
          </a:p>
          <a:p>
            <a:r>
              <a:rPr lang="en-GB" dirty="0" smtClean="0"/>
              <a:t>Gunfight ..</a:t>
            </a:r>
            <a:r>
              <a:rPr lang="en-GB" dirty="0"/>
              <a:t>most killed.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39742" y="816427"/>
            <a:ext cx="44522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Comanche raids intercepted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By Rangers. Raid Comancheria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83285" y="4615543"/>
            <a:ext cx="3610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Comanche seek revenge</a:t>
            </a:r>
          </a:p>
        </p:txBody>
      </p:sp>
    </p:spTree>
    <p:extLst>
      <p:ext uri="{BB962C8B-B14F-4D97-AF65-F5344CB8AC3E}">
        <p14:creationId xmlns:p14="http://schemas.microsoft.com/office/powerpoint/2010/main" val="3650019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7" grpId="0"/>
      <p:bldP spid="9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47860"/>
            <a:ext cx="10447337" cy="1280890"/>
          </a:xfrm>
        </p:spPr>
        <p:txBody>
          <a:bodyPr/>
          <a:lstStyle/>
          <a:p>
            <a:pPr algn="ctr"/>
            <a:r>
              <a:rPr lang="en-GB" dirty="0" smtClean="0"/>
              <a:t>Texas Rangers: Battle of Plum Tree</a:t>
            </a:r>
            <a:endParaRPr lang="en-GB" dirty="0"/>
          </a:p>
        </p:txBody>
      </p:sp>
      <p:pic>
        <p:nvPicPr>
          <p:cNvPr id="1026" name="Picture 2" descr="When Soldiers Came For The Comanches - Wild West | Everan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742950"/>
            <a:ext cx="8429625" cy="625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631010" y="951139"/>
            <a:ext cx="310515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Texas Rangers &amp; Indian allies attack Comanche in  the open </a:t>
            </a:r>
          </a:p>
          <a:p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8598353" y="2747283"/>
            <a:ext cx="35936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Running gun and lance battle</a:t>
            </a:r>
          </a:p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8588828" y="3777342"/>
            <a:ext cx="34943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Comanche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lose 80 with 20 captives… Indian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allies Kill…and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eat captives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675914" y="5758542"/>
            <a:ext cx="36086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Raids stop…..Comanche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Make peace with tribes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And raid Mexico instead</a:t>
            </a:r>
          </a:p>
        </p:txBody>
      </p:sp>
    </p:spTree>
    <p:extLst>
      <p:ext uri="{BB962C8B-B14F-4D97-AF65-F5344CB8AC3E}">
        <p14:creationId xmlns:p14="http://schemas.microsoft.com/office/powerpoint/2010/main" val="144887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3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9119" y="135399"/>
            <a:ext cx="8911687" cy="1280890"/>
          </a:xfrm>
        </p:spPr>
        <p:txBody>
          <a:bodyPr/>
          <a:lstStyle/>
          <a:p>
            <a:r>
              <a:rPr lang="en-GB" dirty="0" smtClean="0"/>
              <a:t>The tale of Rachel Plummer</a:t>
            </a:r>
            <a:endParaRPr lang="en-GB" dirty="0"/>
          </a:p>
        </p:txBody>
      </p:sp>
      <p:pic>
        <p:nvPicPr>
          <p:cNvPr id="2050" name="Picture 2" descr="https://media.geni.com/p13/4e/a5/88/0d/53444849b1dee76e/0_medium.jpg?hash=bcdad9d8630fc89148ad56372dfbe9c142af83102d93799a499761372d8e10bc.17050463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5928"/>
            <a:ext cx="5200651" cy="5552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67325" y="3038690"/>
            <a:ext cx="69246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 About treatment:  “anyone who said that a good woman died before being violated had not been forced to run naked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tied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by a rope  to a horse for a day or two in the sun, and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further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16811" y="810767"/>
            <a:ext cx="71244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Moved to Texas with family group of 50.. Settled in 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‘Comancheria 1835), pregnant + 1 son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00370" y="1764847"/>
            <a:ext cx="83167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Husband, father most men in fields. Comanche attack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cabins and kill grandparents  take Rachel and son captive..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Son becomes Comanche…does not see him again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50015" y="4684127"/>
            <a:ext cx="67537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Adapts to life, kills woman made her master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…Comanche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agree she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34074" y="5688545"/>
            <a:ext cx="68451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Father searches for her and buys her back from </a:t>
            </a:r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Comanche…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reunited with husband,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years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late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r…writes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memoir ….dies </a:t>
            </a:r>
          </a:p>
        </p:txBody>
      </p:sp>
    </p:spTree>
    <p:extLst>
      <p:ext uri="{BB962C8B-B14F-4D97-AF65-F5344CB8AC3E}">
        <p14:creationId xmlns:p14="http://schemas.microsoft.com/office/powerpoint/2010/main" val="1201815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11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3182" y="341081"/>
            <a:ext cx="8911687" cy="1280890"/>
          </a:xfrm>
        </p:spPr>
        <p:txBody>
          <a:bodyPr/>
          <a:lstStyle/>
          <a:p>
            <a:r>
              <a:rPr lang="en-GB" dirty="0" smtClean="0"/>
              <a:t>Cynthia Anne Parker (1827-1871)</a:t>
            </a:r>
            <a:endParaRPr lang="en-GB" dirty="0"/>
          </a:p>
        </p:txBody>
      </p:sp>
      <p:pic>
        <p:nvPicPr>
          <p:cNvPr id="2050" name="Picture 2" descr="https://upload.wikimedia.org/wikipedia/commons/thumb/a/aa/Cynthia_Ann_Parker.jpg/220px-Cynthia_Ann_Park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6" y="1077687"/>
            <a:ext cx="6638924" cy="5780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94739" y="1125311"/>
            <a:ext cx="41921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Captured as 10 year old child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By Comanche, parents killed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34201" y="2379889"/>
            <a:ext cx="43973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Lived with Comanche 24 years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Married. Given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name ‘Naduah;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…someone found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34786" y="3861707"/>
            <a:ext cx="49203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‘Rescued”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with baby son by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Texas </a:t>
            </a:r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Rangers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1871…who kill all her 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Comanche Family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72428" y="5387068"/>
            <a:ext cx="51812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Forcibly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united with extended family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Unable to adapt ….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starves herself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death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577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1139" y="428167"/>
            <a:ext cx="8911687" cy="1280890"/>
          </a:xfrm>
        </p:spPr>
        <p:txBody>
          <a:bodyPr/>
          <a:lstStyle/>
          <a:p>
            <a:r>
              <a:rPr lang="en-GB" dirty="0" smtClean="0"/>
              <a:t>Sam Houston 2</a:t>
            </a:r>
            <a:r>
              <a:rPr lang="en-GB" baseline="30000" dirty="0" smtClean="0"/>
              <a:t>nd</a:t>
            </a:r>
            <a:r>
              <a:rPr lang="en-GB" dirty="0" smtClean="0"/>
              <a:t> Presidency 1842-1845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5171" y="1676401"/>
            <a:ext cx="11636829" cy="5551714"/>
          </a:xfrm>
        </p:spPr>
        <p:txBody>
          <a:bodyPr>
            <a:norm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Retains Ranger and Comanche war policy…provides weapons to Comanche….as long as they raid Mexico only 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Santa Anna launches “Revenge” raids vs Texas 1842 </a:t>
            </a:r>
          </a:p>
          <a:p>
            <a:pPr lvl="1"/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aptures San Antonio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Army defeated by Texans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Returns to Mexico….massacres pursuing Texan company</a:t>
            </a:r>
          </a:p>
          <a:p>
            <a:pPr marL="0" indent="0">
              <a:buNone/>
            </a:pP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Houston sends army of 1,000 to retaliate…Mior Expedition 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8548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4026" y="16691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Mior Expedition 1843</a:t>
            </a:r>
            <a:endParaRPr lang="en-GB" dirty="0"/>
          </a:p>
        </p:txBody>
      </p:sp>
      <p:pic>
        <p:nvPicPr>
          <p:cNvPr id="10242" name="Picture 2" descr="https://upload.wikimedia.org/wikipedia/commons/thumb/7/77/Frederic_Remington_-_The_Mier_Expedition-_The_Drawing_of_the_Black_Bean_-_Google_Art_Project.jpg/300px-Frederic_Remington_-_The_Mier_Expedition-_The_Drawing_of_the_Black_Bean_-_Google_Art_Projec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4" y="1530803"/>
            <a:ext cx="6596743" cy="5260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57998" y="1993446"/>
            <a:ext cx="5159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400 refuse to </a:t>
            </a:r>
            <a:r>
              <a:rPr lang="en-GB" sz="2400" dirty="0" smtClean="0"/>
              <a:t>go…want more loot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6890658" y="908958"/>
            <a:ext cx="48510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Texan Army of 1,000 seizes port </a:t>
            </a:r>
          </a:p>
          <a:p>
            <a:r>
              <a:rPr lang="en-GB" sz="2400" dirty="0" smtClean="0"/>
              <a:t>but Sam Houston orders return</a:t>
            </a:r>
            <a:endParaRPr lang="en-GB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866167" y="4031797"/>
            <a:ext cx="584967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200 escape….recaptured. Sana Anna</a:t>
            </a:r>
          </a:p>
          <a:p>
            <a:r>
              <a:rPr lang="en-GB" sz="2400" dirty="0"/>
              <a:t>Orders them </a:t>
            </a:r>
            <a:r>
              <a:rPr lang="en-GB" sz="2400" dirty="0" smtClean="0"/>
              <a:t>all shot</a:t>
            </a:r>
            <a:endParaRPr lang="en-GB" sz="2400" dirty="0"/>
          </a:p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6855609" y="5108122"/>
            <a:ext cx="509466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Mexican general chooses </a:t>
            </a:r>
            <a:r>
              <a:rPr lang="en-GB" sz="2400" dirty="0" smtClean="0"/>
              <a:t>to kill</a:t>
            </a:r>
          </a:p>
          <a:p>
            <a:r>
              <a:rPr lang="en-GB" sz="2400" dirty="0" smtClean="0"/>
              <a:t>1 in 10…black </a:t>
            </a:r>
            <a:r>
              <a:rPr lang="en-GB" sz="2400" dirty="0"/>
              <a:t>and white </a:t>
            </a:r>
            <a:r>
              <a:rPr lang="en-GB" sz="2400" dirty="0" smtClean="0"/>
              <a:t>beans</a:t>
            </a:r>
          </a:p>
          <a:p>
            <a:r>
              <a:rPr lang="en-GB" sz="2400" dirty="0" smtClean="0"/>
              <a:t> </a:t>
            </a:r>
            <a:r>
              <a:rPr lang="en-GB" sz="2400" dirty="0"/>
              <a:t>selected. </a:t>
            </a:r>
            <a:r>
              <a:rPr lang="en-GB" sz="2400" dirty="0" smtClean="0"/>
              <a:t>Black bean takers shot</a:t>
            </a:r>
            <a:endParaRPr lang="en-GB" sz="2400" dirty="0"/>
          </a:p>
          <a:p>
            <a:r>
              <a:rPr lang="en-GB" sz="2400" dirty="0"/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21328" y="1017814"/>
            <a:ext cx="2906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Black Bean Incident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25343" y="2852056"/>
            <a:ext cx="59891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Mexican army arrives, Texans </a:t>
            </a:r>
          </a:p>
          <a:p>
            <a:r>
              <a:rPr lang="en-GB" sz="2400" dirty="0" smtClean="0"/>
              <a:t>Surrender sent to march to Mexico City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135653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5" grpId="0"/>
      <p:bldP spid="3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268" y="504367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Aftermath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0897" y="1861457"/>
            <a:ext cx="8915400" cy="1959429"/>
          </a:xfrm>
        </p:spPr>
        <p:txBody>
          <a:bodyPr>
            <a:normAutofit fontScale="92500" lnSpcReduction="20000"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Houston and his successor recognise Texas must join USA</a:t>
            </a:r>
          </a:p>
          <a:p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Negotiations resume 1845.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349827" y="4136571"/>
            <a:ext cx="105264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The US has changed and more receptive</a:t>
            </a:r>
          </a:p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…gospel of “Manifest Destiny” dominates US politic</a:t>
            </a:r>
          </a:p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….US will want more than Texas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93371" y="6183086"/>
            <a:ext cx="51710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To be continued at next talk</a:t>
            </a:r>
          </a:p>
        </p:txBody>
      </p:sp>
    </p:spTree>
    <p:extLst>
      <p:ext uri="{BB962C8B-B14F-4D97-AF65-F5344CB8AC3E}">
        <p14:creationId xmlns:p14="http://schemas.microsoft.com/office/powerpoint/2010/main" val="1663312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2796" y="92769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New Spain 1800</a:t>
            </a:r>
            <a:endParaRPr lang="en-GB" dirty="0"/>
          </a:p>
        </p:txBody>
      </p:sp>
      <p:pic>
        <p:nvPicPr>
          <p:cNvPr id="1028" name="Picture 4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81" y="927785"/>
            <a:ext cx="7038130" cy="593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269481" y="821532"/>
            <a:ext cx="4693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Indigenous population declined from 25 million to 2 million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40958" y="2353242"/>
            <a:ext cx="485104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Population 1819 5.5 million (same as USA ) 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20% European 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25% Mestizo (mixed) 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55% Indian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..Less than 10,000 Africans</a:t>
            </a:r>
          </a:p>
          <a:p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9650627" y="31015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7297711" y="5533072"/>
            <a:ext cx="48942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95% Population in Central Mexico 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…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silver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mines  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2164080" y="4695779"/>
            <a:ext cx="883920" cy="535258"/>
          </a:xfrm>
          <a:prstGeom prst="ellipse">
            <a:avLst/>
          </a:prstGeom>
          <a:solidFill>
            <a:schemeClr val="accent1"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Silve</a:t>
            </a:r>
            <a:r>
              <a:rPr lang="en-GB" dirty="0" smtClean="0"/>
              <a:t>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7207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599" y="142196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Mexico City 1690</a:t>
            </a:r>
            <a:endParaRPr lang="en-GB" dirty="0"/>
          </a:p>
        </p:txBody>
      </p:sp>
      <p:pic>
        <p:nvPicPr>
          <p:cNvPr id="13314" name="Picture 2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5360"/>
            <a:ext cx="9230497" cy="588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364362" y="1634387"/>
            <a:ext cx="2561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Capital of New </a:t>
            </a:r>
            <a:r>
              <a:rPr lang="en-GB" dirty="0"/>
              <a:t>S</a:t>
            </a:r>
            <a:r>
              <a:rPr lang="en-GB" dirty="0" smtClean="0"/>
              <a:t>pain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9442070" y="5330505"/>
            <a:ext cx="2749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Largest City in North</a:t>
            </a:r>
          </a:p>
          <a:p>
            <a:r>
              <a:rPr lang="en-GB" dirty="0" smtClean="0"/>
              <a:t>America till 1840’s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9327113" y="3552127"/>
            <a:ext cx="28648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Population 250,000 1820</a:t>
            </a:r>
          </a:p>
          <a:p>
            <a:r>
              <a:rPr lang="en-GB" dirty="0" smtClean="0"/>
              <a:t>(New York 120,000)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5778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3026" y="104775"/>
            <a:ext cx="10233190" cy="1280890"/>
          </a:xfrm>
        </p:spPr>
        <p:txBody>
          <a:bodyPr/>
          <a:lstStyle/>
          <a:p>
            <a:pPr algn="ctr"/>
            <a:r>
              <a:rPr lang="en-GB" dirty="0" smtClean="0"/>
              <a:t>‘New Spain” a culture of 5 Classes</a:t>
            </a:r>
            <a:endParaRPr lang="en-GB" dirty="0"/>
          </a:p>
        </p:txBody>
      </p:sp>
      <p:pic>
        <p:nvPicPr>
          <p:cNvPr id="2050" name="Picture 2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66" y="762000"/>
            <a:ext cx="5402394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94846" y="2226512"/>
            <a:ext cx="64012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tier: 1,000,000 ‘Creoles’, whites born in New Spain: Merchants, mine owners, land owners, junior officers, minor civil servants, 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12549" y="872850"/>
            <a:ext cx="63157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Top tier: 15,000 ‘Peninsularies” Spanish born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whites, Viceroys, senior officers,  judges,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tax collectors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90934" y="4628925"/>
            <a:ext cx="68274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3,500,000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Indians 3.500,000…free from taxation and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slavery, menial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jobs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only. No vote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78783" y="3569282"/>
            <a:ext cx="62496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tier: 1,500,000 White/Indian ‘Mestizos’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Soldiers, shop keepers, clerks, 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47886" y="5841946"/>
            <a:ext cx="68243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th: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15,000 Mulattos &amp; blacks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(mixed race black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Slaves…menial jobs only..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334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/>
      <p:bldP spid="5" grpId="0"/>
    </p:bld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26856</TotalTime>
  <Words>3703</Words>
  <Application>Microsoft Office PowerPoint</Application>
  <PresentationFormat>Widescreen</PresentationFormat>
  <Paragraphs>732</Paragraphs>
  <Slides>68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3" baseType="lpstr">
      <vt:lpstr>Arial</vt:lpstr>
      <vt:lpstr>Calibri</vt:lpstr>
      <vt:lpstr>Century Gothic</vt:lpstr>
      <vt:lpstr>Wingdings 3</vt:lpstr>
      <vt:lpstr>Wisp</vt:lpstr>
      <vt:lpstr>American History Module 2</vt:lpstr>
      <vt:lpstr>American History </vt:lpstr>
      <vt:lpstr>Overview</vt:lpstr>
      <vt:lpstr>New Spain</vt:lpstr>
      <vt:lpstr>Spain and the America’s 1800</vt:lpstr>
      <vt:lpstr>Large Indigenous population (20 million vs 3-5 million across entire North America)</vt:lpstr>
      <vt:lpstr>New Spain 1800</vt:lpstr>
      <vt:lpstr>Mexico City 1690</vt:lpstr>
      <vt:lpstr>‘New Spain” a culture of 5 Classes</vt:lpstr>
      <vt:lpstr>Coexistence of the unequal</vt:lpstr>
      <vt:lpstr>New Spain Governance Structure</vt:lpstr>
      <vt:lpstr>Spanish Texas</vt:lpstr>
      <vt:lpstr>Texas: Hot,flat,and very big </vt:lpstr>
      <vt:lpstr>South/ East  Texas Pine forest</vt:lpstr>
      <vt:lpstr>Great Plains</vt:lpstr>
      <vt:lpstr>West Texas Desert</vt:lpstr>
      <vt:lpstr>Hill country</vt:lpstr>
      <vt:lpstr>Indigenous people of Texas</vt:lpstr>
      <vt:lpstr>Comanche</vt:lpstr>
      <vt:lpstr>Spanish Tejas1800 : Considered a failed Colony</vt:lpstr>
      <vt:lpstr>Missions</vt:lpstr>
      <vt:lpstr>Praesidios</vt:lpstr>
      <vt:lpstr>Spanish soldiers in Texas</vt:lpstr>
      <vt:lpstr>Spanish change policy 1800’s</vt:lpstr>
      <vt:lpstr>Mexican War of Independence</vt:lpstr>
      <vt:lpstr>Trigger: collapse of Spanish authority</vt:lpstr>
      <vt:lpstr>Miguel Hildalgo y Costilla  (1753-1811)</vt:lpstr>
      <vt:lpstr>“Cry of Dolores” ….starts revolution</vt:lpstr>
      <vt:lpstr>Hidalgo's army on the march</vt:lpstr>
      <vt:lpstr>Hidalgo Revolution (1810-1811)</vt:lpstr>
      <vt:lpstr>Revolution spreads to Texas: First “invasion”</vt:lpstr>
      <vt:lpstr>Mexican revolution 1811-1824</vt:lpstr>
      <vt:lpstr>Mexican Independence </vt:lpstr>
      <vt:lpstr>New Mexican Government (s)</vt:lpstr>
      <vt:lpstr> Mexican Texas</vt:lpstr>
      <vt:lpstr>Mexico and Tejas 1824</vt:lpstr>
      <vt:lpstr>Stephen Austin (1796-1836)</vt:lpstr>
      <vt:lpstr>Stephen Austin’s Deal</vt:lpstr>
      <vt:lpstr>Mexican Texas 1824-1826</vt:lpstr>
      <vt:lpstr>The New Deal</vt:lpstr>
      <vt:lpstr>Mexican Texas 1826-1830: Austin’s </vt:lpstr>
      <vt:lpstr>Manual de Mier y Teran (1789-1832)</vt:lpstr>
      <vt:lpstr>Path to War 1830-1836</vt:lpstr>
      <vt:lpstr>Antonio Lopez de Santa Anna (1794-1876)</vt:lpstr>
      <vt:lpstr>Negotiation collapse</vt:lpstr>
      <vt:lpstr>Intermission</vt:lpstr>
      <vt:lpstr>Texas War of Independence</vt:lpstr>
      <vt:lpstr>Sam Houston (1793-1863)</vt:lpstr>
      <vt:lpstr>Texas Invaded February 1836</vt:lpstr>
      <vt:lpstr>Battle of the Alamo </vt:lpstr>
      <vt:lpstr>Alamo Myths (John Wayne 1960)</vt:lpstr>
      <vt:lpstr>Goliad</vt:lpstr>
      <vt:lpstr>Aftermath</vt:lpstr>
      <vt:lpstr>Battle of San Jacinto  April 1836</vt:lpstr>
      <vt:lpstr>‘Treaty of Velasco” </vt:lpstr>
      <vt:lpstr>Texas Republic 1836</vt:lpstr>
      <vt:lpstr>Sam Houston &amp; Texas Republic 1836-1838</vt:lpstr>
      <vt:lpstr>PowerPoint Presentation</vt:lpstr>
      <vt:lpstr>Texas Republic 1838-1841</vt:lpstr>
      <vt:lpstr>Comanche</vt:lpstr>
      <vt:lpstr>Comanche Raiding Parties</vt:lpstr>
      <vt:lpstr>The Great Raid 1840</vt:lpstr>
      <vt:lpstr>Texas Rangers: Battle of Plum Tree</vt:lpstr>
      <vt:lpstr>The tale of Rachel Plummer</vt:lpstr>
      <vt:lpstr>Cynthia Anne Parker (1827-1871)</vt:lpstr>
      <vt:lpstr>Sam Houston 2nd Presidency 1842-1845</vt:lpstr>
      <vt:lpstr>Mior Expedition 1843</vt:lpstr>
      <vt:lpstr>Aftermath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making of America</dc:title>
  <dc:creator>Stephen</dc:creator>
  <cp:lastModifiedBy>Stephen</cp:lastModifiedBy>
  <cp:revision>1230</cp:revision>
  <dcterms:created xsi:type="dcterms:W3CDTF">2023-02-02T12:46:22Z</dcterms:created>
  <dcterms:modified xsi:type="dcterms:W3CDTF">2024-01-29T17:29:45Z</dcterms:modified>
</cp:coreProperties>
</file>